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4" r:id="rId2"/>
  </p:sldMasterIdLst>
  <p:notesMasterIdLst>
    <p:notesMasterId r:id="rId9"/>
  </p:notesMasterIdLst>
  <p:sldIdLst>
    <p:sldId id="11927" r:id="rId3"/>
    <p:sldId id="11929" r:id="rId4"/>
    <p:sldId id="11930" r:id="rId5"/>
    <p:sldId id="11928" r:id="rId6"/>
    <p:sldId id="11931" r:id="rId7"/>
    <p:sldId id="2147470476"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4" autoAdjust="0"/>
    <p:restoredTop sz="94660"/>
  </p:normalViewPr>
  <p:slideViewPr>
    <p:cSldViewPr snapToGrid="0">
      <p:cViewPr varScale="1">
        <p:scale>
          <a:sx n="174" d="100"/>
          <a:sy n="174" d="100"/>
        </p:scale>
        <p:origin x="101" y="6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708959-DE33-469A-B50F-335F4C64AEBC}" type="datetimeFigureOut">
              <a:rPr lang="en-US" smtClean="0"/>
              <a:t>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A75561-714E-46F0-9742-F9D3F4862CE0}" type="slidenum">
              <a:rPr lang="en-US" smtClean="0"/>
              <a:t>‹#›</a:t>
            </a:fld>
            <a:endParaRPr lang="en-US"/>
          </a:p>
        </p:txBody>
      </p:sp>
    </p:spTree>
    <p:extLst>
      <p:ext uri="{BB962C8B-B14F-4D97-AF65-F5344CB8AC3E}">
        <p14:creationId xmlns:p14="http://schemas.microsoft.com/office/powerpoint/2010/main" val="3313981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a:effectLst/>
                <a:latin typeface="Segoe UI" panose="020B0502040204020203" pitchFamily="34" charset="0"/>
                <a:ea typeface="Calibri" panose="020F0502020204030204" pitchFamily="34" charset="0"/>
              </a:rPr>
              <a:t>Azure Synapse unifies your data, your data tasks, and your data teams with a limitless analytics service that does it all. </a:t>
            </a:r>
            <a:r>
              <a:rPr lang="en-US" sz="1200">
                <a:effectLst/>
                <a:latin typeface="Segoe UI" panose="020B0502040204020203" pitchFamily="34" charset="0"/>
                <a:ea typeface="Calibri" panose="020F0502020204030204" pitchFamily="34" charset="0"/>
                <a:cs typeface="Arial" panose="020B0604020202020204" pitchFamily="34" charset="0"/>
              </a:rPr>
              <a:t>This is the result of a multi-year effort.</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a:effectLst/>
                <a:latin typeface="Segoe UI" panose="020B0502040204020203" pitchFamily="34" charset="0"/>
                <a:ea typeface="Calibri" panose="020F0502020204030204" pitchFamily="34" charset="0"/>
                <a:cs typeface="Arial" panose="020B0604020202020204" pitchFamily="34" charset="0"/>
              </a:rPr>
              <a:t> </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a:effectLst/>
                <a:latin typeface="Segoe UI" panose="020B0502040204020203" pitchFamily="34" charset="0"/>
                <a:ea typeface="Calibri" panose="020F0502020204030204" pitchFamily="34" charset="0"/>
                <a:cs typeface="Arial" panose="020B0604020202020204" pitchFamily="34" charset="0"/>
              </a:rPr>
              <a:t>We set out to rearchitect and create the next generation of query processing and data management with Synapse to meet the needs of the modern, high scale, volume, velocity, and variety of data workloads. </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a:effectLst/>
                <a:latin typeface="Segoe UI" panose="020B0502040204020203" pitchFamily="34" charset="0"/>
                <a:ea typeface="Calibri" panose="020F0502020204030204" pitchFamily="34" charset="0"/>
                <a:cs typeface="Arial" panose="020B0604020202020204" pitchFamily="34" charset="0"/>
              </a:rPr>
              <a:t> </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a:effectLst/>
                <a:latin typeface="Segoe UI" panose="020B0502040204020203" pitchFamily="34" charset="0"/>
                <a:ea typeface="Calibri" panose="020F0502020204030204" pitchFamily="34" charset="0"/>
                <a:cs typeface="Arial" panose="020B0604020202020204" pitchFamily="34" charset="0"/>
              </a:rPr>
              <a:t>As these modern workloads require both SQL and Apache Spark, we saw that customers would need a cloud-native analytics service engine that converged big data and data warehousing so they could achieve limitless scale on structured, semi-structured, and un-structured data.</a:t>
            </a:r>
          </a:p>
          <a:p>
            <a:endParaRPr lang="en-US"/>
          </a:p>
          <a:p>
            <a:endParaRPr lang="en-US"/>
          </a:p>
          <a:p>
            <a:r>
              <a:rPr lang="en-US"/>
              <a:t>Kim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E10514-FFDB-4E29-B433-26D3AADC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75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309" y="1"/>
            <a:ext cx="3273053" cy="1082742"/>
          </a:xfrm>
          <a:prstGeom prst="rect">
            <a:avLst/>
          </a:prstGeom>
        </p:spPr>
      </p:pic>
    </p:spTree>
    <p:extLst>
      <p:ext uri="{BB962C8B-B14F-4D97-AF65-F5344CB8AC3E}">
        <p14:creationId xmlns:p14="http://schemas.microsoft.com/office/powerpoint/2010/main" val="844576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86877411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30997"/>
          </a:xfrm>
        </p:spPr>
        <p:txBody>
          <a:bodyPr wrap="square" lIns="0" tIns="0" rIns="0" bIns="0">
            <a:spAutoFit/>
          </a:bodyPr>
          <a:lstStyle>
            <a:lvl1pPr marL="0" indent="0">
              <a:lnSpc>
                <a:spcPct val="100000"/>
              </a:lnSpc>
              <a:spcBef>
                <a:spcPts val="0"/>
              </a:spcBef>
              <a:spcAft>
                <a:spcPts val="1371"/>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2999044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67" lvl="1" indent="-280067">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8654320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81741571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4715601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28878166"/>
      </p:ext>
    </p:extLst>
  </p:cSld>
  <p:clrMapOvr>
    <a:masterClrMapping/>
  </p:clrMapOvr>
  <p:transition>
    <p:fade/>
  </p:transition>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3032458"/>
            <a:ext cx="5555966" cy="758022"/>
          </a:xfrm>
          <a:prstGeom prst="rect">
            <a:avLst/>
          </a:prstGeom>
        </p:spPr>
        <p:txBody>
          <a:bodyPr vert="horz" wrap="square" lIns="0" tIns="164592" rIns="0" bIns="0" rtlCol="0" anchor="t">
            <a:noAutofit/>
          </a:bodyPr>
          <a:lstStyle>
            <a:lvl1pPr>
              <a:defRPr sz="3600"/>
            </a:lvl1pPr>
          </a:lstStyle>
          <a:p>
            <a:r>
              <a:rPr lang="en-US"/>
              <a:t>Photo layout</a:t>
            </a:r>
          </a:p>
        </p:txBody>
      </p:sp>
    </p:spTree>
    <p:extLst>
      <p:ext uri="{BB962C8B-B14F-4D97-AF65-F5344CB8AC3E}">
        <p14:creationId xmlns:p14="http://schemas.microsoft.com/office/powerpoint/2010/main" val="964501124"/>
      </p:ext>
    </p:extLst>
  </p:cSld>
  <p:clrMapOvr>
    <a:masterClrMapping/>
  </p:clrMapOvr>
  <p:transition>
    <p:fade/>
  </p:transition>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2"/>
            <a:ext cx="3630521" cy="1145506"/>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4" y="3986232"/>
            <a:ext cx="3630521" cy="1145506"/>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4"/>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699037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8440274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9" y="6431005"/>
            <a:ext cx="11326085" cy="94962"/>
            <a:chOff x="445128" y="6559056"/>
            <a:chExt cx="11553197" cy="96853"/>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53213227"/>
      </p:ext>
    </p:extLst>
  </p:cSld>
  <p:clrMapOvr>
    <a:masterClrMapping/>
  </p:clrMapOvr>
  <p:transition>
    <p:fade/>
  </p:transition>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37064"/>
          <a:stretch/>
        </p:blipFill>
        <p:spPr>
          <a:xfrm>
            <a:off x="70310" y="1"/>
            <a:ext cx="2059942" cy="1082742"/>
          </a:xfrm>
          <a:prstGeom prst="rect">
            <a:avLst/>
          </a:prstGeom>
        </p:spPr>
      </p:pic>
    </p:spTree>
    <p:extLst>
      <p:ext uri="{BB962C8B-B14F-4D97-AF65-F5344CB8AC3E}">
        <p14:creationId xmlns:p14="http://schemas.microsoft.com/office/powerpoint/2010/main" val="5043758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1179839"/>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5"/>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9232262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1511463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667044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019875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400"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25123026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chemeClr val="bg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400"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42480701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rotWithShape="1">
          <a:blip r:embed="rId2"/>
          <a:srcRect r="10789" b="10795"/>
          <a:stretch/>
        </p:blipFill>
        <p:spPr>
          <a:xfrm>
            <a:off x="0" y="0"/>
            <a:ext cx="12192000" cy="6858000"/>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7354482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005471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40772911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856157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Presentation title slide blue">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37064"/>
          <a:stretch/>
        </p:blipFill>
        <p:spPr>
          <a:xfrm>
            <a:off x="70310" y="1"/>
            <a:ext cx="2059942" cy="1082742"/>
          </a:xfrm>
          <a:prstGeom prst="rect">
            <a:avLst/>
          </a:prstGeom>
        </p:spPr>
      </p:pic>
    </p:spTree>
    <p:extLst>
      <p:ext uri="{BB962C8B-B14F-4D97-AF65-F5344CB8AC3E}">
        <p14:creationId xmlns:p14="http://schemas.microsoft.com/office/powerpoint/2010/main" val="24977375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908F6-09A6-45CD-B0FF-4C09BE1915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41B5D9-BCF1-4CCB-B0EA-E6EDB3154C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47452C-E6B3-487F-A113-02F43FA6F76A}"/>
              </a:ext>
            </a:extLst>
          </p:cNvPr>
          <p:cNvSpPr>
            <a:spLocks noGrp="1"/>
          </p:cNvSpPr>
          <p:nvPr>
            <p:ph type="dt" sz="half" idx="10"/>
          </p:nvPr>
        </p:nvSpPr>
        <p:spPr/>
        <p:txBody>
          <a:bodyPr/>
          <a:lstStyle/>
          <a:p>
            <a:fld id="{10BD0B9B-ACC2-45DE-ADA1-BCA6FA48F5EE}" type="datetimeFigureOut">
              <a:rPr lang="en-US" smtClean="0"/>
              <a:t>2/9/2022</a:t>
            </a:fld>
            <a:endParaRPr lang="en-US"/>
          </a:p>
        </p:txBody>
      </p:sp>
      <p:sp>
        <p:nvSpPr>
          <p:cNvPr id="5" name="Footer Placeholder 4">
            <a:extLst>
              <a:ext uri="{FF2B5EF4-FFF2-40B4-BE49-F238E27FC236}">
                <a16:creationId xmlns:a16="http://schemas.microsoft.com/office/drawing/2014/main" id="{2A0B432E-801D-49CD-B775-D78628EAFC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2C5FB-8B79-4C3A-A405-6B0284F0480D}"/>
              </a:ext>
            </a:extLst>
          </p:cNvPr>
          <p:cNvSpPr>
            <a:spLocks noGrp="1"/>
          </p:cNvSpPr>
          <p:nvPr>
            <p:ph type="sldNum" sz="quarter" idx="12"/>
          </p:nvPr>
        </p:nvSpPr>
        <p:spPr/>
        <p:txBody>
          <a:bodyPr/>
          <a:lstStyle/>
          <a:p>
            <a:fld id="{54E89F8D-3C43-4604-AB87-C2695FB5FCD3}" type="slidenum">
              <a:rPr lang="en-US" smtClean="0"/>
              <a:t>‹#›</a:t>
            </a:fld>
            <a:endParaRPr lang="en-US"/>
          </a:p>
        </p:txBody>
      </p:sp>
    </p:spTree>
    <p:extLst>
      <p:ext uri="{BB962C8B-B14F-4D97-AF65-F5344CB8AC3E}">
        <p14:creationId xmlns:p14="http://schemas.microsoft.com/office/powerpoint/2010/main" val="38936050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00" kern="1200" cap="all" spc="300" dirty="0">
                <a:solidFill>
                  <a:srgbClr val="0078D7"/>
                </a:solidFill>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60474907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a:t>Edit Master text styles</a:t>
            </a:r>
          </a:p>
          <a:p>
            <a:pPr lvl="1"/>
            <a:r>
              <a:rPr lang="en-US"/>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691046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73623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FDCE8A6F-9985-4BC2-BC90-EE7FA81C8D47}"/>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1841787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056346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3542488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59548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956215"/>
            <a:ext cx="2851980" cy="553998"/>
          </a:xfrm>
        </p:spPr>
        <p:txBody>
          <a:bodyPr/>
          <a:lstStyle/>
          <a:p>
            <a:r>
              <a:rPr lang="en-US"/>
              <a:t>Click to</a:t>
            </a:r>
          </a:p>
        </p:txBody>
      </p:sp>
    </p:spTree>
    <p:extLst>
      <p:ext uri="{BB962C8B-B14F-4D97-AF65-F5344CB8AC3E}">
        <p14:creationId xmlns:p14="http://schemas.microsoft.com/office/powerpoint/2010/main" val="21167083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3446796204"/>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215028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20570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2604784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2270648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08611180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9989065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62410584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421873836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69649648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178568922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300889759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30993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460505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33482044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357707777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16198463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79589055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70966402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942463451"/>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995783924"/>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92751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_Lef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1EF806-1EE7-4F4B-B3F6-F54F07D3D8C9}"/>
              </a:ext>
            </a:extLst>
          </p:cNvPr>
          <p:cNvSpPr/>
          <p:nvPr userDrawn="1"/>
        </p:nvSpPr>
        <p:spPr bwMode="auto">
          <a:xfrm>
            <a:off x="1" y="0"/>
            <a:ext cx="399522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278767" y="2875002"/>
            <a:ext cx="3547639" cy="1107996"/>
          </a:xfrm>
        </p:spPr>
        <p:txBody>
          <a:bodyPr anchor="ctr"/>
          <a:lstStyle>
            <a:lvl1pPr>
              <a:defRPr>
                <a:solidFill>
                  <a:schemeClr val="tx1"/>
                </a:solidFill>
              </a:defRPr>
            </a:lvl1pPr>
          </a:lstStyle>
          <a:p>
            <a:r>
              <a:rPr lang="en-US"/>
              <a:t>Click to edit Master</a:t>
            </a:r>
          </a:p>
        </p:txBody>
      </p:sp>
    </p:spTree>
    <p:extLst>
      <p:ext uri="{BB962C8B-B14F-4D97-AF65-F5344CB8AC3E}">
        <p14:creationId xmlns:p14="http://schemas.microsoft.com/office/powerpoint/2010/main" val="2573999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632425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4548887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150634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33111CAF-1420-4DA3-8868-16E37077307C}"/>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42327DD3-EAA2-4745-8B8F-6B8A2496B043}"/>
              </a:ext>
            </a:extLst>
          </p:cNvPr>
          <p:cNvSpPr>
            <a:spLocks noGrp="1"/>
          </p:cNvSpPr>
          <p:nvPr>
            <p:ph type="body" sz="quarter" idx="10"/>
          </p:nvPr>
        </p:nvSpPr>
        <p:spPr>
          <a:xfrm>
            <a:off x="588263" y="1435100"/>
            <a:ext cx="11021125" cy="161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63714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8880442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159473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438015797"/>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276999"/>
          </a:xfrm>
        </p:spPr>
        <p:txBody>
          <a:bodyPr/>
          <a:lstStyle>
            <a:lvl1pPr marL="0" indent="0" algn="ctr">
              <a:buNone/>
              <a:defRPr kumimoji="0" lang="en-US" sz="18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02645897"/>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401401711"/>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7789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996406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50550540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6965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5392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200677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05140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4_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9358948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6EC0D-563C-48B2-8262-9287F014CB3B}"/>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411781255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Blank Blue + Logo">
    <p:bg>
      <p:bgPr>
        <a:solidFill>
          <a:schemeClr val="bg1">
            <a:lumMod val="95000"/>
            <a:lumOff val="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1751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9384217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5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800621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Steps">
    <p:spTree>
      <p:nvGrpSpPr>
        <p:cNvPr id="1" name=""/>
        <p:cNvGrpSpPr/>
        <p:nvPr/>
      </p:nvGrpSpPr>
      <p:grpSpPr>
        <a:xfrm>
          <a:off x="0" y="0"/>
          <a:ext cx="0" cy="0"/>
          <a:chOff x="0" y="0"/>
          <a:chExt cx="0" cy="0"/>
        </a:xfrm>
      </p:grpSpPr>
      <p:sp>
        <p:nvSpPr>
          <p:cNvPr id="9" name="Text Placeholder 5"/>
          <p:cNvSpPr>
            <a:spLocks noGrp="1"/>
          </p:cNvSpPr>
          <p:nvPr>
            <p:ph type="body" sz="quarter" idx="10"/>
          </p:nvPr>
        </p:nvSpPr>
        <p:spPr>
          <a:xfrm>
            <a:off x="584201"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584201"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459283"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459283" y="4267700"/>
            <a:ext cx="239733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34365"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34365"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209447"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209447"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584201" y="1050469"/>
            <a:ext cx="10984796" cy="324883"/>
          </a:xfrm>
        </p:spPr>
        <p:txBody>
          <a:bodyPr tIns="0" bIns="0">
            <a:noAutofit/>
          </a:bodyPr>
          <a:lstStyle>
            <a:lvl1pPr marL="0" indent="0">
              <a:spcBef>
                <a:spcPts val="0"/>
              </a:spcBef>
              <a:buFontTx/>
              <a:buNone/>
              <a:defRPr sz="2400">
                <a:solidFill>
                  <a:schemeClr val="accent2"/>
                </a:solidFill>
                <a:latin typeface="+mj-lt"/>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sp>
        <p:nvSpPr>
          <p:cNvPr id="3" name="Title 2">
            <a:extLst>
              <a:ext uri="{FF2B5EF4-FFF2-40B4-BE49-F238E27FC236}">
                <a16:creationId xmlns:a16="http://schemas.microsoft.com/office/drawing/2014/main" id="{C8DA5C43-0A6C-4568-8D37-ACEB5A97455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7427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947824"/>
          </a:xfrm>
        </p:spPr>
        <p:txBody>
          <a:bodyPr wrap="square" lIns="0" tIns="0" rIns="0" bIns="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381178086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2_Step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2395" y="366185"/>
            <a:ext cx="10808407" cy="684280"/>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
        <p:nvSpPr>
          <p:cNvPr id="9" name="Text Placeholder 5"/>
          <p:cNvSpPr>
            <a:spLocks noGrp="1"/>
          </p:cNvSpPr>
          <p:nvPr>
            <p:ph type="body" sz="quarter" idx="10"/>
          </p:nvPr>
        </p:nvSpPr>
        <p:spPr>
          <a:xfrm>
            <a:off x="778781"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778781"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559560"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559560" y="4267700"/>
            <a:ext cx="200817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48689"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48689"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112767"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112767"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672395" y="1050469"/>
            <a:ext cx="10808407" cy="324883"/>
          </a:xfrm>
        </p:spPr>
        <p:txBody>
          <a:bodyPr tIns="0" bIns="0">
            <a:noAutofit/>
          </a:bodyPr>
          <a:lstStyle>
            <a:lvl1pPr marL="0" indent="0">
              <a:spcBef>
                <a:spcPts val="0"/>
              </a:spcBef>
              <a:buFontTx/>
              <a:buNone/>
              <a:defRPr sz="2667">
                <a:solidFill>
                  <a:schemeClr val="accent5"/>
                </a:solidFill>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15" name="Picture 14">
            <a:extLst>
              <a:ext uri="{FF2B5EF4-FFF2-40B4-BE49-F238E27FC236}">
                <a16:creationId xmlns:a16="http://schemas.microsoft.com/office/drawing/2014/main" id="{A711BB32-EAFA-DA4E-8119-2B26980221FC}"/>
              </a:ext>
            </a:extLst>
          </p:cNvPr>
          <p:cNvPicPr>
            <a:picLocks noChangeAspect="1"/>
          </p:cNvPicPr>
          <p:nvPr/>
        </p:nvPicPr>
        <p:blipFill>
          <a:blip r:embed="rId2"/>
          <a:stretch>
            <a:fillRect/>
          </a:stretch>
        </p:blipFill>
        <p:spPr>
          <a:xfrm>
            <a:off x="660769" y="6358103"/>
            <a:ext cx="1551015" cy="193608"/>
          </a:xfrm>
          <a:prstGeom prst="rect">
            <a:avLst/>
          </a:prstGeom>
        </p:spPr>
      </p:pic>
      <p:sp>
        <p:nvSpPr>
          <p:cNvPr id="14" name="Slide Number Placeholder 5">
            <a:extLst>
              <a:ext uri="{FF2B5EF4-FFF2-40B4-BE49-F238E27FC236}">
                <a16:creationId xmlns:a16="http://schemas.microsoft.com/office/drawing/2014/main" id="{F0E19D78-BB8D-47DD-8597-C829DEA576C5}"/>
              </a:ext>
            </a:extLst>
          </p:cNvPr>
          <p:cNvSpPr txBox="1">
            <a:spLocks/>
          </p:cNvSpPr>
          <p:nvPr userDrawn="1"/>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pic>
        <p:nvPicPr>
          <p:cNvPr id="16" name="Picture 15">
            <a:extLst>
              <a:ext uri="{FF2B5EF4-FFF2-40B4-BE49-F238E27FC236}">
                <a16:creationId xmlns:a16="http://schemas.microsoft.com/office/drawing/2014/main" id="{D5E9DB42-957E-4BD2-9311-B9B62181BB53}"/>
              </a:ext>
            </a:extLst>
          </p:cNvPr>
          <p:cNvPicPr>
            <a:picLocks noChangeAspect="1"/>
          </p:cNvPicPr>
          <p:nvPr userDrawn="1"/>
        </p:nvPicPr>
        <p:blipFill>
          <a:blip r:embed="rId2"/>
          <a:stretch>
            <a:fillRect/>
          </a:stretch>
        </p:blipFill>
        <p:spPr>
          <a:xfrm>
            <a:off x="660769" y="6358103"/>
            <a:ext cx="1551015" cy="193608"/>
          </a:xfrm>
          <a:prstGeom prst="rect">
            <a:avLst/>
          </a:prstGeom>
        </p:spPr>
      </p:pic>
    </p:spTree>
    <p:extLst>
      <p:ext uri="{BB962C8B-B14F-4D97-AF65-F5344CB8AC3E}">
        <p14:creationId xmlns:p14="http://schemas.microsoft.com/office/powerpoint/2010/main" val="370041277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435829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94597930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43837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23393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6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65220571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medium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31206567"/>
      </p:ext>
    </p:extLst>
  </p:cSld>
  <p:clrMapOvr>
    <a:overrideClrMapping bg1="dk1" tx1="lt1" bg2="dk2" tx2="lt2" accent1="accent1" accent2="accent2" accent3="accent3" accent4="accent4" accent5="accent5" accent6="accent6" hlink="hlink" folHlink="folHlink"/>
  </p:clrMapOvr>
  <p:transition advClick="0" advTm="15000">
    <p:fade/>
  </p:transition>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2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5083697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18640"/>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800"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600">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400">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sz="3400">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255628208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9" Type="http://schemas.openxmlformats.org/officeDocument/2006/relationships/slideLayout" Target="../slideLayouts/slideLayout72.xml"/><Relationship Id="rId21" Type="http://schemas.openxmlformats.org/officeDocument/2006/relationships/slideLayout" Target="../slideLayouts/slideLayout54.xml"/><Relationship Id="rId34" Type="http://schemas.openxmlformats.org/officeDocument/2006/relationships/slideLayout" Target="../slideLayouts/slideLayout67.xml"/><Relationship Id="rId42" Type="http://schemas.openxmlformats.org/officeDocument/2006/relationships/slideLayout" Target="../slideLayouts/slideLayout75.xml"/><Relationship Id="rId47" Type="http://schemas.openxmlformats.org/officeDocument/2006/relationships/slideLayout" Target="../slideLayouts/slideLayout80.xml"/><Relationship Id="rId50" Type="http://schemas.openxmlformats.org/officeDocument/2006/relationships/slideLayout" Target="../slideLayouts/slideLayout83.xml"/><Relationship Id="rId55" Type="http://schemas.openxmlformats.org/officeDocument/2006/relationships/theme" Target="../theme/theme2.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9" Type="http://schemas.openxmlformats.org/officeDocument/2006/relationships/slideLayout" Target="../slideLayouts/slideLayout62.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slideLayout" Target="../slideLayouts/slideLayout70.xml"/><Relationship Id="rId40" Type="http://schemas.openxmlformats.org/officeDocument/2006/relationships/slideLayout" Target="../slideLayouts/slideLayout73.xml"/><Relationship Id="rId45" Type="http://schemas.openxmlformats.org/officeDocument/2006/relationships/slideLayout" Target="../slideLayouts/slideLayout78.xml"/><Relationship Id="rId53" Type="http://schemas.openxmlformats.org/officeDocument/2006/relationships/slideLayout" Target="../slideLayouts/slideLayout86.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4" Type="http://schemas.openxmlformats.org/officeDocument/2006/relationships/slideLayout" Target="../slideLayouts/slideLayout77.xml"/><Relationship Id="rId52" Type="http://schemas.openxmlformats.org/officeDocument/2006/relationships/slideLayout" Target="../slideLayouts/slideLayout85.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43" Type="http://schemas.openxmlformats.org/officeDocument/2006/relationships/slideLayout" Target="../slideLayouts/slideLayout76.xml"/><Relationship Id="rId48" Type="http://schemas.openxmlformats.org/officeDocument/2006/relationships/slideLayout" Target="../slideLayouts/slideLayout81.xml"/><Relationship Id="rId56" Type="http://schemas.openxmlformats.org/officeDocument/2006/relationships/image" Target="../media/image13.emf"/><Relationship Id="rId8" Type="http://schemas.openxmlformats.org/officeDocument/2006/relationships/slideLayout" Target="../slideLayouts/slideLayout41.xml"/><Relationship Id="rId51" Type="http://schemas.openxmlformats.org/officeDocument/2006/relationships/slideLayout" Target="../slideLayouts/slideLayout84.xml"/><Relationship Id="rId3" Type="http://schemas.openxmlformats.org/officeDocument/2006/relationships/slideLayout" Target="../slideLayouts/slideLayout36.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slideLayout" Target="../slideLayouts/slideLayout71.xml"/><Relationship Id="rId46" Type="http://schemas.openxmlformats.org/officeDocument/2006/relationships/slideLayout" Target="../slideLayouts/slideLayout79.xml"/><Relationship Id="rId20" Type="http://schemas.openxmlformats.org/officeDocument/2006/relationships/slideLayout" Target="../slideLayouts/slideLayout53.xml"/><Relationship Id="rId41" Type="http://schemas.openxmlformats.org/officeDocument/2006/relationships/slideLayout" Target="../slideLayouts/slideLayout74.xml"/><Relationship Id="rId54" Type="http://schemas.openxmlformats.org/officeDocument/2006/relationships/slideLayout" Target="../slideLayouts/slideLayout87.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49"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5"/>
          <a:stretch>
            <a:fillRect/>
          </a:stretch>
        </p:blipFill>
        <p:spPr>
          <a:xfrm rot="5400000">
            <a:off x="9044630" y="3216843"/>
            <a:ext cx="6858000" cy="424314"/>
          </a:xfrm>
          <a:prstGeom prst="rect">
            <a:avLst/>
          </a:prstGeom>
        </p:spPr>
      </p:pic>
      <p:sp>
        <p:nvSpPr>
          <p:cNvPr id="2" name="Title Placeholder 1"/>
          <p:cNvSpPr>
            <a:spLocks noGrp="1"/>
          </p:cNvSpPr>
          <p:nvPr>
            <p:ph type="title"/>
          </p:nvPr>
        </p:nvSpPr>
        <p:spPr>
          <a:xfrm>
            <a:off x="426424" y="224113"/>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110106"/>
            <a:ext cx="11336039" cy="2148280"/>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rot="5400000">
            <a:off x="9755483" y="3012080"/>
            <a:ext cx="6858623" cy="833218"/>
          </a:xfrm>
          <a:prstGeom prst="rect">
            <a:avLst/>
          </a:prstGeom>
        </p:spPr>
      </p:pic>
    </p:spTree>
    <p:extLst>
      <p:ext uri="{BB962C8B-B14F-4D97-AF65-F5344CB8AC3E}">
        <p14:creationId xmlns:p14="http://schemas.microsoft.com/office/powerpoint/2010/main" val="34760099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Lst>
  <p:transition>
    <p:fade/>
  </p:transition>
  <p:hf sldNum="0" hdr="0" dt="0"/>
  <p:txStyles>
    <p:title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01">
          <p15:clr>
            <a:srgbClr val="C35EA4"/>
          </p15:clr>
        </p15:guide>
        <p15:guide id="4" pos="1547">
          <p15:clr>
            <a:srgbClr val="C35EA4"/>
          </p15:clr>
        </p15:guide>
        <p15:guide id="5" pos="2660">
          <p15:clr>
            <a:srgbClr val="C35EA4"/>
          </p15:clr>
        </p15:guide>
        <p15:guide id="6" pos="2806">
          <p15:clr>
            <a:srgbClr val="C35EA4"/>
          </p15:clr>
        </p15:guide>
        <p15:guide id="7" pos="3921">
          <p15:clr>
            <a:srgbClr val="C35EA4"/>
          </p15:clr>
        </p15:guide>
        <p15:guide id="8" pos="4069">
          <p15:clr>
            <a:srgbClr val="C35EA4"/>
          </p15:clr>
        </p15:guide>
        <p15:guide id="9" pos="5181">
          <p15:clr>
            <a:srgbClr val="C35EA4"/>
          </p15:clr>
        </p15:guide>
        <p15:guide id="10" pos="5327">
          <p15:clr>
            <a:srgbClr val="C35EA4"/>
          </p15:clr>
        </p15:guide>
        <p15:guide id="11" pos="6444">
          <p15:clr>
            <a:srgbClr val="C35EA4"/>
          </p15:clr>
        </p15:guide>
        <p15:guide id="12" pos="6590">
          <p15:clr>
            <a:srgbClr val="C35EA4"/>
          </p15:clr>
        </p15:guide>
        <p15:guide id="16" pos="279">
          <p15:clr>
            <a:srgbClr val="F26B43"/>
          </p15:clr>
        </p15:guide>
        <p15:guide id="17" pos="7710">
          <p15:clr>
            <a:srgbClr val="F26B43"/>
          </p15:clr>
        </p15:guide>
        <p15:guide id="18" orient="horz" pos="773">
          <p15:clr>
            <a:srgbClr val="5ACBF0"/>
          </p15:clr>
        </p15:guide>
        <p15:guide id="19" orient="horz" pos="1399">
          <p15:clr>
            <a:srgbClr val="5ACBF0"/>
          </p15:clr>
        </p15:guide>
        <p15:guide id="20" orient="horz" pos="624">
          <p15:clr>
            <a:srgbClr val="5ACBF0"/>
          </p15:clr>
        </p15:guide>
        <p15:guide id="21" orient="horz" pos="1545">
          <p15:clr>
            <a:srgbClr val="5ACBF0"/>
          </p15:clr>
        </p15:guide>
        <p15:guide id="22" orient="horz" pos="2169">
          <p15:clr>
            <a:srgbClr val="5ACBF0"/>
          </p15:clr>
        </p15:guide>
        <p15:guide id="23" orient="horz" pos="2320">
          <p15:clr>
            <a:srgbClr val="5ACBF0"/>
          </p15:clr>
        </p15:guide>
        <p15:guide id="25" orient="horz" pos="286">
          <p15:clr>
            <a:srgbClr val="F26B43"/>
          </p15:clr>
        </p15:guide>
        <p15:guide id="26" orient="horz" pos="4209">
          <p15:clr>
            <a:srgbClr val="F26B43"/>
          </p15:clr>
        </p15:guide>
        <p15:guide id="27" orient="horz" pos="2947">
          <p15:clr>
            <a:srgbClr val="5ACBF0"/>
          </p15:clr>
        </p15:guide>
        <p15:guide id="28" orient="horz" pos="3092">
          <p15:clr>
            <a:srgbClr val="5ACBF0"/>
          </p15:clr>
        </p15:guide>
        <p15:guide id="29" orient="horz" pos="3721">
          <p15:clr>
            <a:srgbClr val="5ACBF0"/>
          </p15:clr>
        </p15:guide>
        <p15:guide id="30" orient="horz" pos="3867">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56"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997688824"/>
      </p:ext>
    </p:extLst>
  </p:cSld>
  <p:clrMap bg1="dk1" tx1="lt1" bg2="dk2" tx2="lt2" accent1="accent1" accent2="accent2" accent3="accent3" accent4="accent4" accent5="accent5" accent6="accent6" hlink="hlink" folHlink="folHlink"/>
  <p:sldLayoutIdLst>
    <p:sldLayoutId id="2147483701" r:id="rId1"/>
    <p:sldLayoutId id="2147483704"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 id="2147483743" r:id="rId34"/>
    <p:sldLayoutId id="2147483744" r:id="rId35"/>
    <p:sldLayoutId id="2147483745" r:id="rId36"/>
    <p:sldLayoutId id="2147483746" r:id="rId37"/>
    <p:sldLayoutId id="2147483747" r:id="rId38"/>
    <p:sldLayoutId id="2147483748" r:id="rId39"/>
    <p:sldLayoutId id="2147483749" r:id="rId40"/>
    <p:sldLayoutId id="2147483750" r:id="rId41"/>
    <p:sldLayoutId id="2147483751" r:id="rId42"/>
    <p:sldLayoutId id="2147483752" r:id="rId43"/>
    <p:sldLayoutId id="2147483753" r:id="rId44"/>
    <p:sldLayoutId id="2147483755" r:id="rId45"/>
    <p:sldLayoutId id="2147483756" r:id="rId46"/>
    <p:sldLayoutId id="2147483757" r:id="rId47"/>
    <p:sldLayoutId id="2147483758" r:id="rId48"/>
    <p:sldLayoutId id="2147483759" r:id="rId49"/>
    <p:sldLayoutId id="2147483760" r:id="rId50"/>
    <p:sldLayoutId id="2147483761" r:id="rId51"/>
    <p:sldLayoutId id="2147483764" r:id="rId52"/>
    <p:sldLayoutId id="2147483766" r:id="rId53"/>
    <p:sldLayoutId id="2147483769" r:id="rId5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27.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sv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7.xml"/><Relationship Id="rId6" Type="http://schemas.openxmlformats.org/officeDocument/2006/relationships/image" Target="../media/image20.png"/><Relationship Id="rId5" Type="http://schemas.openxmlformats.org/officeDocument/2006/relationships/image" Target="../media/image30.sv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40.png"/><Relationship Id="rId18" Type="http://schemas.openxmlformats.org/officeDocument/2006/relationships/image" Target="../media/image45.svg"/><Relationship Id="rId3" Type="http://schemas.openxmlformats.org/officeDocument/2006/relationships/image" Target="../media/image32.png"/><Relationship Id="rId21" Type="http://schemas.openxmlformats.org/officeDocument/2006/relationships/image" Target="../media/image48.png"/><Relationship Id="rId7" Type="http://schemas.openxmlformats.org/officeDocument/2006/relationships/image" Target="../media/image36.png"/><Relationship Id="rId12" Type="http://schemas.openxmlformats.org/officeDocument/2006/relationships/image" Target="../media/image28.svg"/><Relationship Id="rId17" Type="http://schemas.openxmlformats.org/officeDocument/2006/relationships/image" Target="../media/image44.png"/><Relationship Id="rId2" Type="http://schemas.openxmlformats.org/officeDocument/2006/relationships/image" Target="../media/image31.png"/><Relationship Id="rId16" Type="http://schemas.openxmlformats.org/officeDocument/2006/relationships/image" Target="../media/image43.svg"/><Relationship Id="rId20" Type="http://schemas.openxmlformats.org/officeDocument/2006/relationships/image" Target="../media/image47.svg"/><Relationship Id="rId1" Type="http://schemas.openxmlformats.org/officeDocument/2006/relationships/slideLayout" Target="../slideLayouts/slideLayout27.xml"/><Relationship Id="rId6" Type="http://schemas.openxmlformats.org/officeDocument/2006/relationships/image" Target="../media/image35.svg"/><Relationship Id="rId11" Type="http://schemas.openxmlformats.org/officeDocument/2006/relationships/image" Target="../media/image27.png"/><Relationship Id="rId24" Type="http://schemas.openxmlformats.org/officeDocument/2006/relationships/image" Target="../media/image51.png"/><Relationship Id="rId5" Type="http://schemas.openxmlformats.org/officeDocument/2006/relationships/image" Target="../media/image34.png"/><Relationship Id="rId15" Type="http://schemas.openxmlformats.org/officeDocument/2006/relationships/image" Target="../media/image42.png"/><Relationship Id="rId23" Type="http://schemas.openxmlformats.org/officeDocument/2006/relationships/image" Target="../media/image50.svg"/><Relationship Id="rId10" Type="http://schemas.openxmlformats.org/officeDocument/2006/relationships/image" Target="../media/image39.png"/><Relationship Id="rId19" Type="http://schemas.openxmlformats.org/officeDocument/2006/relationships/image" Target="../media/image46.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1.png"/><Relationship Id="rId22"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image" Target="../media/image53.svg"/><Relationship Id="rId7" Type="http://schemas.openxmlformats.org/officeDocument/2006/relationships/image" Target="../media/image57.svg"/><Relationship Id="rId2" Type="http://schemas.openxmlformats.org/officeDocument/2006/relationships/image" Target="../media/image52.png"/><Relationship Id="rId1" Type="http://schemas.openxmlformats.org/officeDocument/2006/relationships/slideLayout" Target="../slideLayouts/slideLayout27.xml"/><Relationship Id="rId6" Type="http://schemas.openxmlformats.org/officeDocument/2006/relationships/image" Target="../media/image56.png"/><Relationship Id="rId5" Type="http://schemas.openxmlformats.org/officeDocument/2006/relationships/image" Target="../media/image55.svg"/><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svg"/><Relationship Id="rId2" Type="http://schemas.openxmlformats.org/officeDocument/2006/relationships/notesSlide" Target="../notesSlides/notesSlide1.xml"/><Relationship Id="rId1" Type="http://schemas.openxmlformats.org/officeDocument/2006/relationships/slideLayout" Target="../slideLayouts/slideLayout73.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svg"/><Relationship Id="rId15" Type="http://schemas.openxmlformats.org/officeDocument/2006/relationships/image" Target="../media/image7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emf"/><Relationship Id="rId14" Type="http://schemas.openxmlformats.org/officeDocument/2006/relationships/image" Target="../media/image6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dirty="0"/>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6424" y="908315"/>
            <a:ext cx="7757574" cy="221599"/>
          </a:xfrm>
          <a:prstGeom prst="rect">
            <a:avLst/>
          </a:prstGeom>
        </p:spPr>
        <p:txBody>
          <a:bodyPr vert="horz" wrap="square" lIns="0" tIns="0" rIns="0" bIns="0" rtlCol="0" anchor="t">
            <a:spAutoFit/>
          </a:bodyPr>
          <a:lstStyle/>
          <a:p>
            <a:pPr marL="0" marR="0" lvl="0" indent="0" algn="l" defTabSz="797968" rtl="0" eaLnBrk="1" fontAlgn="auto" latinLnBrk="0" hangingPunct="1">
              <a:lnSpc>
                <a:spcPct val="90000"/>
              </a:lnSpc>
              <a:spcBef>
                <a:spcPct val="0"/>
              </a:spcBef>
              <a:spcAft>
                <a:spcPts val="8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a:rPr>
              <a:t>Limitless analytics service with unmatched time to insight</a:t>
            </a:r>
            <a:endParaRPr kumimoji="0" lang="en-US" sz="1600" b="0" i="0" u="none" strike="noStrike" kern="1200" cap="none" spc="0" normalizeH="0" baseline="0" noProof="0" dirty="0">
              <a:ln w="3175">
                <a:noFill/>
              </a:ln>
              <a:solidFill>
                <a:srgbClr val="000000"/>
              </a:solidFill>
              <a:effectLst/>
              <a:uLnTx/>
              <a:uFillTx/>
              <a:latin typeface="Segoe UI"/>
              <a:ea typeface="+mn-ea"/>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3885" y="1393053"/>
            <a:ext cx="8040606" cy="4832350"/>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0C3"/>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5753" y="1813292"/>
            <a:ext cx="7655325" cy="331152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021" y="2647407"/>
            <a:ext cx="7428235" cy="2350795"/>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2577" y="4998201"/>
            <a:ext cx="7654620" cy="105769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srgbClr val="0078D4"/>
                  </a:solidFill>
                  <a:effectLst/>
                  <a:uLnTx/>
                  <a:uFillTx/>
                  <a:latin typeface="Segoe UI Semibold"/>
                  <a:ea typeface="Segoe UI" pitchFamily="34" charset="0"/>
                  <a:cs typeface="Segoe UI Semibold" panose="020B0502040204020203" pitchFamily="34" charset="0"/>
                </a:rPr>
                <a:t>Azure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srgbClr val="000000"/>
                  </a:solidFill>
                  <a:effectLst/>
                  <a:uLnTx/>
                  <a:uFillTx/>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Common Data Model</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Enterprise Security</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247767" y="5807479"/>
            <a:ext cx="823208" cy="9247"/>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975" y="5577561"/>
            <a:ext cx="2538413" cy="47832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Data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lake integrated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and Common Data Model aware</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413" y="4424534"/>
            <a:ext cx="1612367"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413" y="3331416"/>
            <a:ext cx="1612366" cy="43048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413" y="2781843"/>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413" y="3874962"/>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975" y="4838611"/>
            <a:ext cx="2538413" cy="647920"/>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Integrated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platform services </a:t>
            </a:r>
            <a:b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for, management, security, monitoring, and </a:t>
            </a:r>
            <a:r>
              <a:rPr kumimoji="0" lang="en-US" sz="12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Segoe UI"/>
                <a:ea typeface="+mn-ea"/>
                <a:cs typeface="+mn-cs"/>
              </a:rPr>
              <a:t>metastore</a:t>
            </a: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89008" y="4861043"/>
            <a:ext cx="881967" cy="30152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7839" y="2781843"/>
            <a:ext cx="0" cy="2079200"/>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117" y="4602301"/>
            <a:ext cx="4213419"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29" y="4060181"/>
            <a:ext cx="2076908" cy="49079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118" y="4062392"/>
            <a:ext cx="2085040" cy="49079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117" y="3856987"/>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975" y="3128453"/>
            <a:ext cx="2538413" cy="16191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Integrated analytics runtimes available provisioned and serverless on-demand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SQL Analytics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offering T-SQL for batch, streaming and interactive processing</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Spark</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for big data processing with Python, Scala, R 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flipV="1">
            <a:off x="7818783" y="3938017"/>
            <a:ext cx="1252192" cy="415322"/>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118" y="3494173"/>
            <a:ext cx="208504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PROVISIONED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28" y="3494173"/>
            <a:ext cx="2076908" cy="25874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ON-DEMAND</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117" y="3300623"/>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118" y="2959610"/>
            <a:ext cx="661396"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117" y="2760004"/>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526896" y="2959610"/>
            <a:ext cx="661396"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239762" y="2959610"/>
            <a:ext cx="661396"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.NET</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5952628" y="2959610"/>
            <a:ext cx="661396"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6665494" y="2959610"/>
            <a:ext cx="661396"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Scala</a:t>
            </a:r>
          </a:p>
        </p:txBody>
      </p:sp>
      <p:sp>
        <p:nvSpPr>
          <p:cNvPr id="70" name="Rectangle 69">
            <a:extLst>
              <a:ext uri="{FF2B5EF4-FFF2-40B4-BE49-F238E27FC236}">
                <a16:creationId xmlns:a16="http://schemas.microsoft.com/office/drawing/2014/main" id="{963039AD-E708-4840-8BF9-8F0F23298DB6}"/>
              </a:ext>
            </a:extLst>
          </p:cNvPr>
          <p:cNvSpPr/>
          <p:nvPr/>
        </p:nvSpPr>
        <p:spPr bwMode="auto">
          <a:xfrm>
            <a:off x="7368140" y="2959610"/>
            <a:ext cx="661396"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R</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9008" y="2793344"/>
            <a:ext cx="881967" cy="28384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975" y="2554268"/>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Multiple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languages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suited to different analytics workloads</a:t>
            </a: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021" y="2165340"/>
            <a:ext cx="7428235" cy="38624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117" y="2238678"/>
            <a:ext cx="1962874" cy="217817"/>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Synapse Analytics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89008" y="2227973"/>
            <a:ext cx="881967" cy="150381"/>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975" y="1988897"/>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SaaS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developer experiences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for code free and code first</a:t>
            </a:r>
            <a:endParaRPr kumimoji="0" lang="en-US" sz="24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7839" y="2257467"/>
            <a:ext cx="0" cy="228371"/>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814170" y="1558439"/>
            <a:ext cx="4090536" cy="38741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0C3"/>
                </a:solidFill>
                <a:effectLst/>
                <a:uLnTx/>
                <a:uFillTx/>
                <a:latin typeface="Segoe UI Semibold"/>
                <a:ea typeface="+mn-ea"/>
                <a:cs typeface="+mn-cs"/>
              </a:rPr>
              <a:t>Artificial Intelligence / Machine Learning / Internet of Things</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0C3"/>
                </a:solidFill>
                <a:effectLst/>
                <a:uLnTx/>
                <a:uFillTx/>
                <a:latin typeface="Segoe UI Semibold"/>
                <a:ea typeface="+mn-ea"/>
                <a:cs typeface="+mn-cs"/>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975" y="1440811"/>
            <a:ext cx="2538413" cy="455537"/>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Designed for analytics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workloads at any scale</a:t>
            </a:r>
            <a:endParaRPr kumimoji="0" lang="en-US" sz="24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a:off x="8427197" y="1664937"/>
            <a:ext cx="643778" cy="3643"/>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114" y="4424534"/>
            <a:ext cx="1612367"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114" y="3331416"/>
            <a:ext cx="1612366" cy="4304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114" y="2781843"/>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114" y="3874962"/>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345671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0"/>
                                  </p:stCondLst>
                                  <p:childTnLst>
                                    <p:set>
                                      <p:cBhvr>
                                        <p:cTn id="119" dur="1" fill="hold">
                                          <p:stCondLst>
                                            <p:cond delay="0"/>
                                          </p:stCondLst>
                                        </p:cTn>
                                        <p:tgtEl>
                                          <p:spTgt spid="70"/>
                                        </p:tgtEl>
                                        <p:attrNameLst>
                                          <p:attrName>style.visibility</p:attrName>
                                        </p:attrNameLst>
                                      </p:cBhvr>
                                      <p:to>
                                        <p:strVal val="visible"/>
                                      </p:to>
                                    </p:set>
                                    <p:animEffect transition="in" filter="fade">
                                      <p:cBhvr>
                                        <p:cTn id="120" dur="400"/>
                                        <p:tgtEl>
                                          <p:spTgt spid="70"/>
                                        </p:tgtEl>
                                      </p:cBhvr>
                                    </p:animEffect>
                                  </p:childTnLst>
                                </p:cTn>
                              </p:par>
                            </p:childTnLst>
                          </p:cTn>
                        </p:par>
                        <p:par>
                          <p:cTn id="121" fill="hold">
                            <p:stCondLst>
                              <p:cond delay="2900"/>
                            </p:stCondLst>
                            <p:childTnLst>
                              <p:par>
                                <p:cTn id="122" presetID="10" presetClass="entr" presetSubtype="0" fill="hold" grpId="0" nodeType="afterEffect">
                                  <p:stCondLst>
                                    <p:cond delay="200"/>
                                  </p:stCondLst>
                                  <p:childTnLst>
                                    <p:set>
                                      <p:cBhvr>
                                        <p:cTn id="123" dur="1" fill="hold">
                                          <p:stCondLst>
                                            <p:cond delay="0"/>
                                          </p:stCondLst>
                                        </p:cTn>
                                        <p:tgtEl>
                                          <p:spTgt spid="72"/>
                                        </p:tgtEl>
                                        <p:attrNameLst>
                                          <p:attrName>style.visibility</p:attrName>
                                        </p:attrNameLst>
                                      </p:cBhvr>
                                      <p:to>
                                        <p:strVal val="visible"/>
                                      </p:to>
                                    </p:set>
                                    <p:animEffect transition="in" filter="fade">
                                      <p:cBhvr>
                                        <p:cTn id="124" dur="200"/>
                                        <p:tgtEl>
                                          <p:spTgt spid="72"/>
                                        </p:tgtEl>
                                      </p:cBhvr>
                                    </p:animEffect>
                                  </p:childTnLst>
                                </p:cTn>
                              </p:par>
                              <p:par>
                                <p:cTn id="125" presetID="10" presetClass="entr" presetSubtype="0" fill="hold" nodeType="with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fade">
                                      <p:cBhvr>
                                        <p:cTn id="127" dur="200"/>
                                        <p:tgtEl>
                                          <p:spTgt spid="7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73"/>
                                        </p:tgtEl>
                                        <p:attrNameLst>
                                          <p:attrName>style.visibility</p:attrName>
                                        </p:attrNameLst>
                                      </p:cBhvr>
                                      <p:to>
                                        <p:strVal val="visible"/>
                                      </p:to>
                                    </p:set>
                                    <p:animEffect transition="in" filter="fade">
                                      <p:cBhvr>
                                        <p:cTn id="132" dur="500"/>
                                        <p:tgtEl>
                                          <p:spTgt spid="73"/>
                                        </p:tgtEl>
                                      </p:cBhvr>
                                    </p:animEffect>
                                  </p:childTnLst>
                                </p:cTn>
                              </p:par>
                              <p:par>
                                <p:cTn id="133" presetID="16" presetClass="entr" presetSubtype="42" fill="hold" nodeType="withEffect">
                                  <p:stCondLst>
                                    <p:cond delay="0"/>
                                  </p:stCondLst>
                                  <p:childTnLst>
                                    <p:set>
                                      <p:cBhvr>
                                        <p:cTn id="134" dur="1" fill="hold">
                                          <p:stCondLst>
                                            <p:cond delay="0"/>
                                          </p:stCondLst>
                                        </p:cTn>
                                        <p:tgtEl>
                                          <p:spTgt spid="77"/>
                                        </p:tgtEl>
                                        <p:attrNameLst>
                                          <p:attrName>style.visibility</p:attrName>
                                        </p:attrNameLst>
                                      </p:cBhvr>
                                      <p:to>
                                        <p:strVal val="visible"/>
                                      </p:to>
                                    </p:set>
                                    <p:animEffect transition="in" filter="barn(outHorizontal)">
                                      <p:cBhvr>
                                        <p:cTn id="135" dur="500"/>
                                        <p:tgtEl>
                                          <p:spTgt spid="77"/>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74"/>
                                        </p:tgtEl>
                                        <p:attrNameLst>
                                          <p:attrName>style.visibility</p:attrName>
                                        </p:attrNameLst>
                                      </p:cBhvr>
                                      <p:to>
                                        <p:strVal val="visible"/>
                                      </p:to>
                                    </p:set>
                                    <p:animEffect transition="in" filter="fade">
                                      <p:cBhvr>
                                        <p:cTn id="139" dur="500"/>
                                        <p:tgtEl>
                                          <p:spTgt spid="74"/>
                                        </p:tgtEl>
                                      </p:cBhvr>
                                    </p:animEffect>
                                  </p:childTnLst>
                                </p:cTn>
                              </p:par>
                            </p:childTnLst>
                          </p:cTn>
                        </p:par>
                        <p:par>
                          <p:cTn id="140" fill="hold">
                            <p:stCondLst>
                              <p:cond delay="1000"/>
                            </p:stCondLst>
                            <p:childTnLst>
                              <p:par>
                                <p:cTn id="141" presetID="10" presetClass="entr" presetSubtype="0" fill="hold" grpId="0" nodeType="afterEffect">
                                  <p:stCondLst>
                                    <p:cond delay="200"/>
                                  </p:stCondLst>
                                  <p:childTnLst>
                                    <p:set>
                                      <p:cBhvr>
                                        <p:cTn id="142" dur="1" fill="hold">
                                          <p:stCondLst>
                                            <p:cond delay="0"/>
                                          </p:stCondLst>
                                        </p:cTn>
                                        <p:tgtEl>
                                          <p:spTgt spid="76"/>
                                        </p:tgtEl>
                                        <p:attrNameLst>
                                          <p:attrName>style.visibility</p:attrName>
                                        </p:attrNameLst>
                                      </p:cBhvr>
                                      <p:to>
                                        <p:strVal val="visible"/>
                                      </p:to>
                                    </p:set>
                                    <p:animEffect transition="in" filter="fade">
                                      <p:cBhvr>
                                        <p:cTn id="143" dur="200"/>
                                        <p:tgtEl>
                                          <p:spTgt spid="76"/>
                                        </p:tgtEl>
                                      </p:cBhvr>
                                    </p:animEffect>
                                  </p:childTnLst>
                                </p:cTn>
                              </p:par>
                              <p:par>
                                <p:cTn id="144" presetID="10" presetClass="entr" presetSubtype="0" fill="hold" nodeType="withEffect">
                                  <p:stCondLst>
                                    <p:cond delay="0"/>
                                  </p:stCondLst>
                                  <p:childTnLst>
                                    <p:set>
                                      <p:cBhvr>
                                        <p:cTn id="145" dur="1" fill="hold">
                                          <p:stCondLst>
                                            <p:cond delay="0"/>
                                          </p:stCondLst>
                                        </p:cTn>
                                        <p:tgtEl>
                                          <p:spTgt spid="75"/>
                                        </p:tgtEl>
                                        <p:attrNameLst>
                                          <p:attrName>style.visibility</p:attrName>
                                        </p:attrNameLst>
                                      </p:cBhvr>
                                      <p:to>
                                        <p:strVal val="visible"/>
                                      </p:to>
                                    </p:set>
                                    <p:animEffect transition="in" filter="fade">
                                      <p:cBhvr>
                                        <p:cTn id="146" dur="200"/>
                                        <p:tgtEl>
                                          <p:spTgt spid="75"/>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500"/>
                                        <p:tgtEl>
                                          <p:spTgt spid="78"/>
                                        </p:tgtEl>
                                      </p:cBhvr>
                                    </p:animEffect>
                                  </p:childTnLst>
                                </p:cTn>
                              </p:par>
                            </p:childTnLst>
                          </p:cTn>
                        </p:par>
                        <p:par>
                          <p:cTn id="152" fill="hold">
                            <p:stCondLst>
                              <p:cond delay="500"/>
                            </p:stCondLst>
                            <p:childTnLst>
                              <p:par>
                                <p:cTn id="153" presetID="10" presetClass="entr" presetSubtype="0" fill="hold" grpId="0" nodeType="afterEffect">
                                  <p:stCondLst>
                                    <p:cond delay="500"/>
                                  </p:stCondLst>
                                  <p:childTnLst>
                                    <p:set>
                                      <p:cBhvr>
                                        <p:cTn id="154" dur="1" fill="hold">
                                          <p:stCondLst>
                                            <p:cond delay="0"/>
                                          </p:stCondLst>
                                        </p:cTn>
                                        <p:tgtEl>
                                          <p:spTgt spid="79"/>
                                        </p:tgtEl>
                                        <p:attrNameLst>
                                          <p:attrName>style.visibility</p:attrName>
                                        </p:attrNameLst>
                                      </p:cBhvr>
                                      <p:to>
                                        <p:strVal val="visible"/>
                                      </p:to>
                                    </p:set>
                                    <p:animEffect transition="in" filter="fade">
                                      <p:cBhvr>
                                        <p:cTn id="155" dur="200"/>
                                        <p:tgtEl>
                                          <p:spTgt spid="79"/>
                                        </p:tgtEl>
                                      </p:cBhvr>
                                    </p:animEffect>
                                  </p:childTnLst>
                                </p:cTn>
                              </p:par>
                              <p:par>
                                <p:cTn id="156" presetID="10" presetClass="entr" presetSubtype="0" fill="hold" nodeType="withEffect">
                                  <p:stCondLst>
                                    <p:cond delay="500"/>
                                  </p:stCondLst>
                                  <p:childTnLst>
                                    <p:set>
                                      <p:cBhvr>
                                        <p:cTn id="157" dur="1" fill="hold">
                                          <p:stCondLst>
                                            <p:cond delay="0"/>
                                          </p:stCondLst>
                                        </p:cTn>
                                        <p:tgtEl>
                                          <p:spTgt spid="80"/>
                                        </p:tgtEl>
                                        <p:attrNameLst>
                                          <p:attrName>style.visibility</p:attrName>
                                        </p:attrNameLst>
                                      </p:cBhvr>
                                      <p:to>
                                        <p:strVal val="visible"/>
                                      </p:to>
                                    </p:set>
                                    <p:animEffect transition="in" filter="fade">
                                      <p:cBhvr>
                                        <p:cTn id="158" dur="200"/>
                                        <p:tgtEl>
                                          <p:spTgt spid="80"/>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fade">
                                      <p:cBhvr>
                                        <p:cTn id="163" dur="200"/>
                                        <p:tgtEl>
                                          <p:spTgt spid="83"/>
                                        </p:tgtEl>
                                      </p:cBhvr>
                                    </p:animEffect>
                                  </p:childTnLst>
                                </p:cTn>
                              </p:par>
                            </p:childTnLst>
                          </p:cTn>
                        </p:par>
                        <p:par>
                          <p:cTn id="164" fill="hold">
                            <p:stCondLst>
                              <p:cond delay="200"/>
                            </p:stCondLst>
                            <p:childTnLst>
                              <p:par>
                                <p:cTn id="165" presetID="10" presetClass="entr" presetSubtype="0" fill="hold" grpId="0" nodeType="afterEffect">
                                  <p:stCondLst>
                                    <p:cond delay="200"/>
                                  </p:stCondLst>
                                  <p:childTnLst>
                                    <p:set>
                                      <p:cBhvr>
                                        <p:cTn id="166" dur="1" fill="hold">
                                          <p:stCondLst>
                                            <p:cond delay="0"/>
                                          </p:stCondLst>
                                        </p:cTn>
                                        <p:tgtEl>
                                          <p:spTgt spid="82"/>
                                        </p:tgtEl>
                                        <p:attrNameLst>
                                          <p:attrName>style.visibility</p:attrName>
                                        </p:attrNameLst>
                                      </p:cBhvr>
                                      <p:to>
                                        <p:strVal val="visible"/>
                                      </p:to>
                                    </p:set>
                                    <p:animEffect transition="in" filter="fade">
                                      <p:cBhvr>
                                        <p:cTn id="167" dur="200"/>
                                        <p:tgtEl>
                                          <p:spTgt spid="82"/>
                                        </p:tgtEl>
                                      </p:cBhvr>
                                    </p:animEffect>
                                  </p:childTnLst>
                                </p:cTn>
                              </p:par>
                            </p:childTnLst>
                          </p:cTn>
                        </p:par>
                        <p:par>
                          <p:cTn id="168" fill="hold">
                            <p:stCondLst>
                              <p:cond delay="600"/>
                            </p:stCondLst>
                            <p:childTnLst>
                              <p:par>
                                <p:cTn id="169" presetID="10" presetClass="entr" presetSubtype="0" fill="hold" grpId="0" nodeType="afterEffect">
                                  <p:stCondLst>
                                    <p:cond delay="200"/>
                                  </p:stCondLst>
                                  <p:childTnLst>
                                    <p:set>
                                      <p:cBhvr>
                                        <p:cTn id="170" dur="1" fill="hold">
                                          <p:stCondLst>
                                            <p:cond delay="0"/>
                                          </p:stCondLst>
                                        </p:cTn>
                                        <p:tgtEl>
                                          <p:spTgt spid="84"/>
                                        </p:tgtEl>
                                        <p:attrNameLst>
                                          <p:attrName>style.visibility</p:attrName>
                                        </p:attrNameLst>
                                      </p:cBhvr>
                                      <p:to>
                                        <p:strVal val="visible"/>
                                      </p:to>
                                    </p:set>
                                    <p:animEffect transition="in" filter="fade">
                                      <p:cBhvr>
                                        <p:cTn id="171" dur="200"/>
                                        <p:tgtEl>
                                          <p:spTgt spid="84"/>
                                        </p:tgtEl>
                                      </p:cBhvr>
                                    </p:animEffect>
                                  </p:childTnLst>
                                </p:cTn>
                              </p:par>
                            </p:childTnLst>
                          </p:cTn>
                        </p:par>
                        <p:par>
                          <p:cTn id="172" fill="hold">
                            <p:stCondLst>
                              <p:cond delay="1000"/>
                            </p:stCondLst>
                            <p:childTnLst>
                              <p:par>
                                <p:cTn id="173" presetID="10" presetClass="entr" presetSubtype="0" fill="hold" grpId="0" nodeType="afterEffect">
                                  <p:stCondLst>
                                    <p:cond delay="200"/>
                                  </p:stCondLst>
                                  <p:childTnLst>
                                    <p:set>
                                      <p:cBhvr>
                                        <p:cTn id="174" dur="1" fill="hold">
                                          <p:stCondLst>
                                            <p:cond delay="0"/>
                                          </p:stCondLst>
                                        </p:cTn>
                                        <p:tgtEl>
                                          <p:spTgt spid="81"/>
                                        </p:tgtEl>
                                        <p:attrNameLst>
                                          <p:attrName>style.visibility</p:attrName>
                                        </p:attrNameLst>
                                      </p:cBhvr>
                                      <p:to>
                                        <p:strVal val="visible"/>
                                      </p:to>
                                    </p:set>
                                    <p:animEffect transition="in" filter="fade">
                                      <p:cBhvr>
                                        <p:cTn id="175"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0"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28ACBC-CC36-4A8E-AE5D-6E5C2A811A07}"/>
              </a:ext>
            </a:extLst>
          </p:cNvPr>
          <p:cNvPicPr>
            <a:picLocks noChangeAspect="1"/>
          </p:cNvPicPr>
          <p:nvPr/>
        </p:nvPicPr>
        <p:blipFill>
          <a:blip r:embed="rId2"/>
          <a:stretch>
            <a:fillRect/>
          </a:stretch>
        </p:blipFill>
        <p:spPr>
          <a:xfrm>
            <a:off x="2836067" y="3062285"/>
            <a:ext cx="366715" cy="366715"/>
          </a:xfrm>
          <a:prstGeom prst="rect">
            <a:avLst/>
          </a:prstGeom>
        </p:spPr>
      </p:pic>
      <p:pic>
        <p:nvPicPr>
          <p:cNvPr id="6" name="Picture 5">
            <a:extLst>
              <a:ext uri="{FF2B5EF4-FFF2-40B4-BE49-F238E27FC236}">
                <a16:creationId xmlns:a16="http://schemas.microsoft.com/office/drawing/2014/main" id="{ACAFBA3A-57E5-4D47-927A-429BA746DA78}"/>
              </a:ext>
            </a:extLst>
          </p:cNvPr>
          <p:cNvPicPr>
            <a:picLocks noChangeAspect="1"/>
          </p:cNvPicPr>
          <p:nvPr/>
        </p:nvPicPr>
        <p:blipFill>
          <a:blip r:embed="rId3"/>
          <a:stretch>
            <a:fillRect/>
          </a:stretch>
        </p:blipFill>
        <p:spPr>
          <a:xfrm>
            <a:off x="2836067" y="3807617"/>
            <a:ext cx="366715" cy="366715"/>
          </a:xfrm>
          <a:prstGeom prst="rect">
            <a:avLst/>
          </a:prstGeom>
        </p:spPr>
      </p:pic>
      <p:pic>
        <p:nvPicPr>
          <p:cNvPr id="7" name="Picture 6">
            <a:extLst>
              <a:ext uri="{FF2B5EF4-FFF2-40B4-BE49-F238E27FC236}">
                <a16:creationId xmlns:a16="http://schemas.microsoft.com/office/drawing/2014/main" id="{489DEA9C-36FC-4A08-970E-DCEA9976003D}"/>
              </a:ext>
            </a:extLst>
          </p:cNvPr>
          <p:cNvPicPr>
            <a:picLocks noChangeAspect="1"/>
          </p:cNvPicPr>
          <p:nvPr/>
        </p:nvPicPr>
        <p:blipFill>
          <a:blip r:embed="rId4"/>
          <a:stretch>
            <a:fillRect/>
          </a:stretch>
        </p:blipFill>
        <p:spPr>
          <a:xfrm>
            <a:off x="4741067" y="3062285"/>
            <a:ext cx="366715" cy="366715"/>
          </a:xfrm>
          <a:prstGeom prst="rect">
            <a:avLst/>
          </a:prstGeom>
        </p:spPr>
      </p:pic>
      <p:pic>
        <p:nvPicPr>
          <p:cNvPr id="8" name="Picture 7">
            <a:extLst>
              <a:ext uri="{FF2B5EF4-FFF2-40B4-BE49-F238E27FC236}">
                <a16:creationId xmlns:a16="http://schemas.microsoft.com/office/drawing/2014/main" id="{0A54A92B-C80C-42C6-992C-72449C9BCF5D}"/>
              </a:ext>
            </a:extLst>
          </p:cNvPr>
          <p:cNvPicPr>
            <a:picLocks noChangeAspect="1"/>
          </p:cNvPicPr>
          <p:nvPr/>
        </p:nvPicPr>
        <p:blipFill>
          <a:blip r:embed="rId5"/>
          <a:stretch>
            <a:fillRect/>
          </a:stretch>
        </p:blipFill>
        <p:spPr>
          <a:xfrm>
            <a:off x="6279352" y="3062284"/>
            <a:ext cx="366715" cy="366715"/>
          </a:xfrm>
          <a:prstGeom prst="rect">
            <a:avLst/>
          </a:prstGeom>
        </p:spPr>
      </p:pic>
      <p:pic>
        <p:nvPicPr>
          <p:cNvPr id="9" name="Picture 8">
            <a:extLst>
              <a:ext uri="{FF2B5EF4-FFF2-40B4-BE49-F238E27FC236}">
                <a16:creationId xmlns:a16="http://schemas.microsoft.com/office/drawing/2014/main" id="{1D4A196B-B6E9-43FB-B993-AF8611E368E8}"/>
              </a:ext>
            </a:extLst>
          </p:cNvPr>
          <p:cNvPicPr>
            <a:picLocks noChangeAspect="1"/>
          </p:cNvPicPr>
          <p:nvPr/>
        </p:nvPicPr>
        <p:blipFill>
          <a:blip r:embed="rId6"/>
          <a:stretch>
            <a:fillRect/>
          </a:stretch>
        </p:blipFill>
        <p:spPr>
          <a:xfrm>
            <a:off x="8000994" y="3062283"/>
            <a:ext cx="366715" cy="366715"/>
          </a:xfrm>
          <a:prstGeom prst="rect">
            <a:avLst/>
          </a:prstGeom>
        </p:spPr>
      </p:pic>
      <p:pic>
        <p:nvPicPr>
          <p:cNvPr id="10" name="Picture 9">
            <a:extLst>
              <a:ext uri="{FF2B5EF4-FFF2-40B4-BE49-F238E27FC236}">
                <a16:creationId xmlns:a16="http://schemas.microsoft.com/office/drawing/2014/main" id="{A4788E73-D8B5-4C87-B5F2-E5F941748EA5}"/>
              </a:ext>
            </a:extLst>
          </p:cNvPr>
          <p:cNvPicPr>
            <a:picLocks noChangeAspect="1"/>
          </p:cNvPicPr>
          <p:nvPr/>
        </p:nvPicPr>
        <p:blipFill>
          <a:blip r:embed="rId7"/>
          <a:stretch>
            <a:fillRect/>
          </a:stretch>
        </p:blipFill>
        <p:spPr>
          <a:xfrm>
            <a:off x="4769636" y="1988342"/>
            <a:ext cx="366715" cy="366715"/>
          </a:xfrm>
          <a:prstGeom prst="rect">
            <a:avLst/>
          </a:prstGeom>
        </p:spPr>
      </p:pic>
      <p:pic>
        <p:nvPicPr>
          <p:cNvPr id="11" name="Picture 10">
            <a:extLst>
              <a:ext uri="{FF2B5EF4-FFF2-40B4-BE49-F238E27FC236}">
                <a16:creationId xmlns:a16="http://schemas.microsoft.com/office/drawing/2014/main" id="{2B28FE8B-65FB-4E97-93A5-F1713CE3EC1A}"/>
              </a:ext>
            </a:extLst>
          </p:cNvPr>
          <p:cNvPicPr>
            <a:picLocks noChangeAspect="1"/>
          </p:cNvPicPr>
          <p:nvPr/>
        </p:nvPicPr>
        <p:blipFill>
          <a:blip r:embed="rId8"/>
          <a:stretch>
            <a:fillRect/>
          </a:stretch>
        </p:blipFill>
        <p:spPr>
          <a:xfrm>
            <a:off x="4798205" y="1141804"/>
            <a:ext cx="366715" cy="366715"/>
          </a:xfrm>
          <a:prstGeom prst="rect">
            <a:avLst/>
          </a:prstGeom>
        </p:spPr>
      </p:pic>
      <p:pic>
        <p:nvPicPr>
          <p:cNvPr id="4" name="Picture 3">
            <a:extLst>
              <a:ext uri="{FF2B5EF4-FFF2-40B4-BE49-F238E27FC236}">
                <a16:creationId xmlns:a16="http://schemas.microsoft.com/office/drawing/2014/main" id="{C3285FD3-5EEF-47CA-9FCD-B502F0C01F61}"/>
              </a:ext>
            </a:extLst>
          </p:cNvPr>
          <p:cNvPicPr>
            <a:picLocks noChangeAspect="1"/>
          </p:cNvPicPr>
          <p:nvPr/>
        </p:nvPicPr>
        <p:blipFill>
          <a:blip r:embed="rId9"/>
          <a:stretch>
            <a:fillRect/>
          </a:stretch>
        </p:blipFill>
        <p:spPr>
          <a:xfrm>
            <a:off x="6198418" y="1141802"/>
            <a:ext cx="366715" cy="366715"/>
          </a:xfrm>
          <a:prstGeom prst="rect">
            <a:avLst/>
          </a:prstGeom>
        </p:spPr>
      </p:pic>
      <p:pic>
        <p:nvPicPr>
          <p:cNvPr id="12" name="Picture 11">
            <a:extLst>
              <a:ext uri="{FF2B5EF4-FFF2-40B4-BE49-F238E27FC236}">
                <a16:creationId xmlns:a16="http://schemas.microsoft.com/office/drawing/2014/main" id="{1AA2C1F4-C073-43E6-8286-8F5AA59F9A2D}"/>
              </a:ext>
            </a:extLst>
          </p:cNvPr>
          <p:cNvPicPr>
            <a:picLocks noChangeAspect="1"/>
          </p:cNvPicPr>
          <p:nvPr/>
        </p:nvPicPr>
        <p:blipFill>
          <a:blip r:embed="rId10"/>
          <a:stretch>
            <a:fillRect/>
          </a:stretch>
        </p:blipFill>
        <p:spPr>
          <a:xfrm>
            <a:off x="5478302" y="1141802"/>
            <a:ext cx="366715" cy="366715"/>
          </a:xfrm>
          <a:prstGeom prst="rect">
            <a:avLst/>
          </a:prstGeom>
        </p:spPr>
      </p:pic>
      <p:pic>
        <p:nvPicPr>
          <p:cNvPr id="14" name="Picture 13">
            <a:extLst>
              <a:ext uri="{FF2B5EF4-FFF2-40B4-BE49-F238E27FC236}">
                <a16:creationId xmlns:a16="http://schemas.microsoft.com/office/drawing/2014/main" id="{ED39C8EE-D40E-4504-A601-5E5174443438}"/>
              </a:ext>
            </a:extLst>
          </p:cNvPr>
          <p:cNvPicPr>
            <a:picLocks noChangeAspect="1"/>
          </p:cNvPicPr>
          <p:nvPr/>
        </p:nvPicPr>
        <p:blipFill>
          <a:blip r:embed="rId11"/>
          <a:stretch>
            <a:fillRect/>
          </a:stretch>
        </p:blipFill>
        <p:spPr>
          <a:xfrm>
            <a:off x="5478302" y="1988341"/>
            <a:ext cx="366715" cy="366715"/>
          </a:xfrm>
          <a:prstGeom prst="rect">
            <a:avLst/>
          </a:prstGeom>
        </p:spPr>
      </p:pic>
      <p:pic>
        <p:nvPicPr>
          <p:cNvPr id="15" name="Picture 14">
            <a:extLst>
              <a:ext uri="{FF2B5EF4-FFF2-40B4-BE49-F238E27FC236}">
                <a16:creationId xmlns:a16="http://schemas.microsoft.com/office/drawing/2014/main" id="{8D824227-F7ED-43F1-BD95-B6C8352F1B45}"/>
              </a:ext>
            </a:extLst>
          </p:cNvPr>
          <p:cNvPicPr>
            <a:picLocks noChangeAspect="1"/>
          </p:cNvPicPr>
          <p:nvPr/>
        </p:nvPicPr>
        <p:blipFill>
          <a:blip r:embed="rId12"/>
          <a:stretch>
            <a:fillRect/>
          </a:stretch>
        </p:blipFill>
        <p:spPr>
          <a:xfrm>
            <a:off x="6186968" y="1984288"/>
            <a:ext cx="366715" cy="366715"/>
          </a:xfrm>
          <a:prstGeom prst="rect">
            <a:avLst/>
          </a:prstGeom>
        </p:spPr>
      </p:pic>
      <p:pic>
        <p:nvPicPr>
          <p:cNvPr id="13" name="Graphic 12">
            <a:extLst>
              <a:ext uri="{FF2B5EF4-FFF2-40B4-BE49-F238E27FC236}">
                <a16:creationId xmlns:a16="http://schemas.microsoft.com/office/drawing/2014/main" id="{73F6CA57-B16C-47AB-AB79-E25EAEA59A0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2781299" y="1270392"/>
            <a:ext cx="476250" cy="476250"/>
          </a:xfrm>
          <a:prstGeom prst="rect">
            <a:avLst/>
          </a:prstGeom>
        </p:spPr>
      </p:pic>
    </p:spTree>
    <p:extLst>
      <p:ext uri="{BB962C8B-B14F-4D97-AF65-F5344CB8AC3E}">
        <p14:creationId xmlns:p14="http://schemas.microsoft.com/office/powerpoint/2010/main" val="168967133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882535-96B7-4F88-9304-84982F266477}"/>
              </a:ext>
            </a:extLst>
          </p:cNvPr>
          <p:cNvSpPr/>
          <p:nvPr/>
        </p:nvSpPr>
        <p:spPr bwMode="auto">
          <a:xfrm>
            <a:off x="1809750" y="1209671"/>
            <a:ext cx="2390775" cy="2905129"/>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Apache Spark Pool</a:t>
            </a:r>
          </a:p>
        </p:txBody>
      </p:sp>
      <p:pic>
        <p:nvPicPr>
          <p:cNvPr id="2" name="Picture 1">
            <a:extLst>
              <a:ext uri="{FF2B5EF4-FFF2-40B4-BE49-F238E27FC236}">
                <a16:creationId xmlns:a16="http://schemas.microsoft.com/office/drawing/2014/main" id="{B9B3FC15-FEC3-49CD-A1B4-FD461D35AE88}"/>
              </a:ext>
            </a:extLst>
          </p:cNvPr>
          <p:cNvPicPr>
            <a:picLocks noChangeAspect="1"/>
          </p:cNvPicPr>
          <p:nvPr/>
        </p:nvPicPr>
        <p:blipFill>
          <a:blip r:embed="rId2"/>
          <a:stretch>
            <a:fillRect/>
          </a:stretch>
        </p:blipFill>
        <p:spPr>
          <a:xfrm>
            <a:off x="5119682" y="1950244"/>
            <a:ext cx="366715" cy="366715"/>
          </a:xfrm>
          <a:prstGeom prst="rect">
            <a:avLst/>
          </a:prstGeom>
        </p:spPr>
      </p:pic>
      <p:pic>
        <p:nvPicPr>
          <p:cNvPr id="3" name="Picture 2">
            <a:extLst>
              <a:ext uri="{FF2B5EF4-FFF2-40B4-BE49-F238E27FC236}">
                <a16:creationId xmlns:a16="http://schemas.microsoft.com/office/drawing/2014/main" id="{27DCD22E-6D1C-4DC9-8197-0EA072E301C3}"/>
              </a:ext>
            </a:extLst>
          </p:cNvPr>
          <p:cNvPicPr>
            <a:picLocks noChangeAspect="1"/>
          </p:cNvPicPr>
          <p:nvPr/>
        </p:nvPicPr>
        <p:blipFill>
          <a:blip r:embed="rId3"/>
          <a:stretch>
            <a:fillRect/>
          </a:stretch>
        </p:blipFill>
        <p:spPr>
          <a:xfrm>
            <a:off x="2026436" y="1331117"/>
            <a:ext cx="366715" cy="366715"/>
          </a:xfrm>
          <a:prstGeom prst="rect">
            <a:avLst/>
          </a:prstGeom>
        </p:spPr>
      </p:pic>
      <p:sp>
        <p:nvSpPr>
          <p:cNvPr id="6" name="Rectangle 5">
            <a:extLst>
              <a:ext uri="{FF2B5EF4-FFF2-40B4-BE49-F238E27FC236}">
                <a16:creationId xmlns:a16="http://schemas.microsoft.com/office/drawing/2014/main" id="{E991814D-1532-4112-BCC1-C96B4051E844}"/>
              </a:ext>
            </a:extLst>
          </p:cNvPr>
          <p:cNvSpPr/>
          <p:nvPr/>
        </p:nvSpPr>
        <p:spPr bwMode="auto">
          <a:xfrm>
            <a:off x="1966912" y="1844278"/>
            <a:ext cx="2076450" cy="210859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Notebook</a:t>
            </a:r>
          </a:p>
        </p:txBody>
      </p:sp>
      <p:sp>
        <p:nvSpPr>
          <p:cNvPr id="7" name="Rectangle 6">
            <a:extLst>
              <a:ext uri="{FF2B5EF4-FFF2-40B4-BE49-F238E27FC236}">
                <a16:creationId xmlns:a16="http://schemas.microsoft.com/office/drawing/2014/main" id="{94D1E5FB-DA4C-42E3-AAFD-C2B07D007CE9}"/>
              </a:ext>
            </a:extLst>
          </p:cNvPr>
          <p:cNvSpPr/>
          <p:nvPr/>
        </p:nvSpPr>
        <p:spPr bwMode="auto">
          <a:xfrm>
            <a:off x="2124070" y="2419350"/>
            <a:ext cx="1759748" cy="36671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Train Model</a:t>
            </a:r>
          </a:p>
        </p:txBody>
      </p:sp>
      <p:sp>
        <p:nvSpPr>
          <p:cNvPr id="8" name="Rectangle 7">
            <a:extLst>
              <a:ext uri="{FF2B5EF4-FFF2-40B4-BE49-F238E27FC236}">
                <a16:creationId xmlns:a16="http://schemas.microsoft.com/office/drawing/2014/main" id="{F996D5A2-C061-467F-A106-F1FD68FA2010}"/>
              </a:ext>
            </a:extLst>
          </p:cNvPr>
          <p:cNvSpPr/>
          <p:nvPr/>
        </p:nvSpPr>
        <p:spPr bwMode="auto">
          <a:xfrm>
            <a:off x="2124070" y="2927751"/>
            <a:ext cx="1759748" cy="36671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Convert to ONNX</a:t>
            </a:r>
          </a:p>
        </p:txBody>
      </p:sp>
      <p:sp>
        <p:nvSpPr>
          <p:cNvPr id="9" name="Rectangle 8">
            <a:extLst>
              <a:ext uri="{FF2B5EF4-FFF2-40B4-BE49-F238E27FC236}">
                <a16:creationId xmlns:a16="http://schemas.microsoft.com/office/drawing/2014/main" id="{FFDEA2B5-319F-4B5A-B0A6-6496082BD1B1}"/>
              </a:ext>
            </a:extLst>
          </p:cNvPr>
          <p:cNvSpPr/>
          <p:nvPr/>
        </p:nvSpPr>
        <p:spPr bwMode="auto">
          <a:xfrm>
            <a:off x="2124070" y="3436152"/>
            <a:ext cx="1759748" cy="36671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Export to Storage</a:t>
            </a:r>
          </a:p>
        </p:txBody>
      </p:sp>
      <p:sp>
        <p:nvSpPr>
          <p:cNvPr id="10" name="Rectangle 9">
            <a:extLst>
              <a:ext uri="{FF2B5EF4-FFF2-40B4-BE49-F238E27FC236}">
                <a16:creationId xmlns:a16="http://schemas.microsoft.com/office/drawing/2014/main" id="{38AB8138-0C41-4245-BAE4-4C8E7FA04551}"/>
              </a:ext>
            </a:extLst>
          </p:cNvPr>
          <p:cNvSpPr/>
          <p:nvPr/>
        </p:nvSpPr>
        <p:spPr bwMode="auto">
          <a:xfrm>
            <a:off x="1806175" y="4606530"/>
            <a:ext cx="2390775" cy="1088234"/>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Storage</a:t>
            </a:r>
          </a:p>
        </p:txBody>
      </p:sp>
      <p:pic>
        <p:nvPicPr>
          <p:cNvPr id="12" name="Graphic 11">
            <a:extLst>
              <a:ext uri="{FF2B5EF4-FFF2-40B4-BE49-F238E27FC236}">
                <a16:creationId xmlns:a16="http://schemas.microsoft.com/office/drawing/2014/main" id="{B4D1318E-E5FA-4466-85C6-0891E593F0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49524" y="4651060"/>
            <a:ext cx="365760" cy="365760"/>
          </a:xfrm>
          <a:prstGeom prst="rect">
            <a:avLst/>
          </a:prstGeom>
        </p:spPr>
      </p:pic>
      <p:sp>
        <p:nvSpPr>
          <p:cNvPr id="13" name="Rectangle 12">
            <a:extLst>
              <a:ext uri="{FF2B5EF4-FFF2-40B4-BE49-F238E27FC236}">
                <a16:creationId xmlns:a16="http://schemas.microsoft.com/office/drawing/2014/main" id="{BFB67F7E-00CD-47BD-81F1-3B7B08D11756}"/>
              </a:ext>
            </a:extLst>
          </p:cNvPr>
          <p:cNvSpPr/>
          <p:nvPr/>
        </p:nvSpPr>
        <p:spPr bwMode="auto">
          <a:xfrm>
            <a:off x="2121688" y="5154692"/>
            <a:ext cx="1759748" cy="36671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Models</a:t>
            </a:r>
          </a:p>
        </p:txBody>
      </p:sp>
      <p:cxnSp>
        <p:nvCxnSpPr>
          <p:cNvPr id="15" name="Straight Arrow Connector 14">
            <a:extLst>
              <a:ext uri="{FF2B5EF4-FFF2-40B4-BE49-F238E27FC236}">
                <a16:creationId xmlns:a16="http://schemas.microsoft.com/office/drawing/2014/main" id="{986E79FE-6A78-4414-9690-DE9895DF142A}"/>
              </a:ext>
            </a:extLst>
          </p:cNvPr>
          <p:cNvCxnSpPr>
            <a:stCxn id="9" idx="2"/>
            <a:endCxn id="13" idx="0"/>
          </p:cNvCxnSpPr>
          <p:nvPr/>
        </p:nvCxnSpPr>
        <p:spPr>
          <a:xfrm flipH="1">
            <a:off x="3001562" y="3802867"/>
            <a:ext cx="2382" cy="1351825"/>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6E35925-89AB-4216-A157-4EF642CB0410}"/>
              </a:ext>
            </a:extLst>
          </p:cNvPr>
          <p:cNvSpPr/>
          <p:nvPr/>
        </p:nvSpPr>
        <p:spPr bwMode="auto">
          <a:xfrm>
            <a:off x="1357605" y="5943604"/>
            <a:ext cx="2271124" cy="3667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solidFill>
                  <a:schemeClr val="tx1"/>
                </a:solidFill>
                <a:ea typeface="Segoe UI" pitchFamily="34" charset="0"/>
                <a:cs typeface="Segoe UI" pitchFamily="34" charset="0"/>
              </a:rPr>
              <a:t>Hex encode model file</a:t>
            </a:r>
            <a:br>
              <a:rPr lang="en-US" sz="1100" dirty="0">
                <a:solidFill>
                  <a:schemeClr val="tx1"/>
                </a:solidFill>
                <a:ea typeface="Segoe UI" pitchFamily="34" charset="0"/>
                <a:cs typeface="Segoe UI" pitchFamily="34" charset="0"/>
              </a:rPr>
            </a:br>
            <a:r>
              <a:rPr lang="en-US" sz="1100" dirty="0">
                <a:solidFill>
                  <a:schemeClr val="tx1"/>
                </a:solidFill>
                <a:ea typeface="Segoe UI" pitchFamily="34" charset="0"/>
                <a:cs typeface="Segoe UI" pitchFamily="34" charset="0"/>
              </a:rPr>
              <a:t>(External PowerShell Script)</a:t>
            </a:r>
          </a:p>
        </p:txBody>
      </p:sp>
      <p:cxnSp>
        <p:nvCxnSpPr>
          <p:cNvPr id="20" name="Connector: Elbow 19">
            <a:extLst>
              <a:ext uri="{FF2B5EF4-FFF2-40B4-BE49-F238E27FC236}">
                <a16:creationId xmlns:a16="http://schemas.microsoft.com/office/drawing/2014/main" id="{9E0DC49B-CD25-4986-AB5B-6F67100D3487}"/>
              </a:ext>
            </a:extLst>
          </p:cNvPr>
          <p:cNvCxnSpPr>
            <a:cxnSpLocks/>
            <a:stCxn id="13" idx="1"/>
            <a:endCxn id="13" idx="2"/>
          </p:cNvCxnSpPr>
          <p:nvPr/>
        </p:nvCxnSpPr>
        <p:spPr>
          <a:xfrm rot="10800000" flipH="1" flipV="1">
            <a:off x="2121688" y="5338049"/>
            <a:ext cx="879874" cy="183357"/>
          </a:xfrm>
          <a:prstGeom prst="bentConnector4">
            <a:avLst>
              <a:gd name="adj1" fmla="val -25981"/>
              <a:gd name="adj2" fmla="val 29740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7283E7F-3D38-4635-AE25-F9BB9BD23D53}"/>
              </a:ext>
            </a:extLst>
          </p:cNvPr>
          <p:cNvPicPr>
            <a:picLocks noChangeAspect="1"/>
          </p:cNvPicPr>
          <p:nvPr/>
        </p:nvPicPr>
        <p:blipFill>
          <a:blip r:embed="rId6"/>
          <a:stretch>
            <a:fillRect/>
          </a:stretch>
        </p:blipFill>
        <p:spPr>
          <a:xfrm>
            <a:off x="2112162" y="1946672"/>
            <a:ext cx="366715" cy="366715"/>
          </a:xfrm>
          <a:prstGeom prst="rect">
            <a:avLst/>
          </a:prstGeom>
        </p:spPr>
      </p:pic>
      <p:sp>
        <p:nvSpPr>
          <p:cNvPr id="26" name="Rectangle 25">
            <a:extLst>
              <a:ext uri="{FF2B5EF4-FFF2-40B4-BE49-F238E27FC236}">
                <a16:creationId xmlns:a16="http://schemas.microsoft.com/office/drawing/2014/main" id="{0C2FCF45-DFCF-4060-B761-89F777644C5A}"/>
              </a:ext>
            </a:extLst>
          </p:cNvPr>
          <p:cNvSpPr/>
          <p:nvPr/>
        </p:nvSpPr>
        <p:spPr bwMode="auto">
          <a:xfrm>
            <a:off x="4807743" y="1209671"/>
            <a:ext cx="2390775" cy="2905129"/>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SQL Pool</a:t>
            </a:r>
          </a:p>
        </p:txBody>
      </p:sp>
      <p:pic>
        <p:nvPicPr>
          <p:cNvPr id="27" name="Picture 26">
            <a:extLst>
              <a:ext uri="{FF2B5EF4-FFF2-40B4-BE49-F238E27FC236}">
                <a16:creationId xmlns:a16="http://schemas.microsoft.com/office/drawing/2014/main" id="{86726DCB-DFF9-4D3D-8347-8169C9EDBEB1}"/>
              </a:ext>
            </a:extLst>
          </p:cNvPr>
          <p:cNvPicPr>
            <a:picLocks noChangeAspect="1"/>
          </p:cNvPicPr>
          <p:nvPr/>
        </p:nvPicPr>
        <p:blipFill>
          <a:blip r:embed="rId3"/>
          <a:stretch>
            <a:fillRect/>
          </a:stretch>
        </p:blipFill>
        <p:spPr>
          <a:xfrm>
            <a:off x="5024429" y="1331117"/>
            <a:ext cx="366715" cy="366715"/>
          </a:xfrm>
          <a:prstGeom prst="rect">
            <a:avLst/>
          </a:prstGeom>
        </p:spPr>
      </p:pic>
      <p:sp>
        <p:nvSpPr>
          <p:cNvPr id="28" name="Rectangle 27">
            <a:extLst>
              <a:ext uri="{FF2B5EF4-FFF2-40B4-BE49-F238E27FC236}">
                <a16:creationId xmlns:a16="http://schemas.microsoft.com/office/drawing/2014/main" id="{2C5C4485-EC25-4B17-82A5-DD455B9594A7}"/>
              </a:ext>
            </a:extLst>
          </p:cNvPr>
          <p:cNvSpPr/>
          <p:nvPr/>
        </p:nvSpPr>
        <p:spPr bwMode="auto">
          <a:xfrm>
            <a:off x="4964905" y="1844278"/>
            <a:ext cx="2076450" cy="210859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SQL Script</a:t>
            </a:r>
          </a:p>
        </p:txBody>
      </p:sp>
      <p:sp>
        <p:nvSpPr>
          <p:cNvPr id="29" name="Rectangle 28">
            <a:extLst>
              <a:ext uri="{FF2B5EF4-FFF2-40B4-BE49-F238E27FC236}">
                <a16:creationId xmlns:a16="http://schemas.microsoft.com/office/drawing/2014/main" id="{97777C42-3A39-4D1A-9C80-1AC39B035C28}"/>
              </a:ext>
            </a:extLst>
          </p:cNvPr>
          <p:cNvSpPr/>
          <p:nvPr/>
        </p:nvSpPr>
        <p:spPr bwMode="auto">
          <a:xfrm>
            <a:off x="5122063" y="2419350"/>
            <a:ext cx="1759748" cy="36671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Read model</a:t>
            </a:r>
          </a:p>
        </p:txBody>
      </p:sp>
      <p:sp>
        <p:nvSpPr>
          <p:cNvPr id="30" name="Rectangle 29">
            <a:extLst>
              <a:ext uri="{FF2B5EF4-FFF2-40B4-BE49-F238E27FC236}">
                <a16:creationId xmlns:a16="http://schemas.microsoft.com/office/drawing/2014/main" id="{503EC68A-8760-487C-AE2D-EE2493ABA497}"/>
              </a:ext>
            </a:extLst>
          </p:cNvPr>
          <p:cNvSpPr/>
          <p:nvPr/>
        </p:nvSpPr>
        <p:spPr bwMode="auto">
          <a:xfrm>
            <a:off x="5122063" y="2927751"/>
            <a:ext cx="1759748" cy="36671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Load into Table</a:t>
            </a:r>
          </a:p>
        </p:txBody>
      </p:sp>
      <p:sp>
        <p:nvSpPr>
          <p:cNvPr id="31" name="Rectangle 30">
            <a:extLst>
              <a:ext uri="{FF2B5EF4-FFF2-40B4-BE49-F238E27FC236}">
                <a16:creationId xmlns:a16="http://schemas.microsoft.com/office/drawing/2014/main" id="{BBADA3B0-8C5F-4713-A1FF-AA123E4817D6}"/>
              </a:ext>
            </a:extLst>
          </p:cNvPr>
          <p:cNvSpPr/>
          <p:nvPr/>
        </p:nvSpPr>
        <p:spPr bwMode="auto">
          <a:xfrm>
            <a:off x="8010523" y="3436152"/>
            <a:ext cx="1759748" cy="36671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Insert Predictions</a:t>
            </a:r>
          </a:p>
        </p:txBody>
      </p:sp>
      <p:cxnSp>
        <p:nvCxnSpPr>
          <p:cNvPr id="34" name="Connector: Elbow 33">
            <a:extLst>
              <a:ext uri="{FF2B5EF4-FFF2-40B4-BE49-F238E27FC236}">
                <a16:creationId xmlns:a16="http://schemas.microsoft.com/office/drawing/2014/main" id="{26AF1B1F-E2E5-41ED-8A6D-322FFBF4175C}"/>
              </a:ext>
            </a:extLst>
          </p:cNvPr>
          <p:cNvCxnSpPr>
            <a:stCxn id="13" idx="3"/>
            <a:endCxn id="29" idx="1"/>
          </p:cNvCxnSpPr>
          <p:nvPr/>
        </p:nvCxnSpPr>
        <p:spPr>
          <a:xfrm flipV="1">
            <a:off x="3881436" y="2602708"/>
            <a:ext cx="1240627" cy="2735342"/>
          </a:xfrm>
          <a:prstGeom prst="bentConnector3">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19B020-1B78-417F-830B-40D870E01F38}"/>
              </a:ext>
            </a:extLst>
          </p:cNvPr>
          <p:cNvCxnSpPr/>
          <p:nvPr/>
        </p:nvCxnSpPr>
        <p:spPr>
          <a:xfrm>
            <a:off x="3003944" y="2786065"/>
            <a:ext cx="0" cy="14168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6E87157-48CB-4D65-9D75-A654A0CD9342}"/>
              </a:ext>
            </a:extLst>
          </p:cNvPr>
          <p:cNvCxnSpPr/>
          <p:nvPr/>
        </p:nvCxnSpPr>
        <p:spPr>
          <a:xfrm>
            <a:off x="3003944" y="3294466"/>
            <a:ext cx="0" cy="14168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BE8C2F2-087A-468B-9682-E0E40876863F}"/>
              </a:ext>
            </a:extLst>
          </p:cNvPr>
          <p:cNvCxnSpPr/>
          <p:nvPr/>
        </p:nvCxnSpPr>
        <p:spPr>
          <a:xfrm>
            <a:off x="6001937" y="2786065"/>
            <a:ext cx="0" cy="14168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A72587B5-1D5D-4AAE-86D8-DC3FF1C4AEF4}"/>
              </a:ext>
            </a:extLst>
          </p:cNvPr>
          <p:cNvPicPr>
            <a:picLocks noChangeAspect="1"/>
          </p:cNvPicPr>
          <p:nvPr/>
        </p:nvPicPr>
        <p:blipFill>
          <a:blip r:embed="rId2"/>
          <a:stretch>
            <a:fillRect/>
          </a:stretch>
        </p:blipFill>
        <p:spPr>
          <a:xfrm>
            <a:off x="8010523" y="1950244"/>
            <a:ext cx="366715" cy="366715"/>
          </a:xfrm>
          <a:prstGeom prst="rect">
            <a:avLst/>
          </a:prstGeom>
        </p:spPr>
      </p:pic>
      <p:sp>
        <p:nvSpPr>
          <p:cNvPr id="44" name="Rectangle 43">
            <a:extLst>
              <a:ext uri="{FF2B5EF4-FFF2-40B4-BE49-F238E27FC236}">
                <a16:creationId xmlns:a16="http://schemas.microsoft.com/office/drawing/2014/main" id="{A4C2BCA7-6350-4AC9-A241-F434E3E4B38C}"/>
              </a:ext>
            </a:extLst>
          </p:cNvPr>
          <p:cNvSpPr/>
          <p:nvPr/>
        </p:nvSpPr>
        <p:spPr bwMode="auto">
          <a:xfrm>
            <a:off x="7698584" y="1209671"/>
            <a:ext cx="2390775" cy="2905129"/>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SQL Pool</a:t>
            </a:r>
          </a:p>
        </p:txBody>
      </p:sp>
      <p:pic>
        <p:nvPicPr>
          <p:cNvPr id="45" name="Picture 44">
            <a:extLst>
              <a:ext uri="{FF2B5EF4-FFF2-40B4-BE49-F238E27FC236}">
                <a16:creationId xmlns:a16="http://schemas.microsoft.com/office/drawing/2014/main" id="{C613A929-7FEA-49AD-B24E-03E39839E544}"/>
              </a:ext>
            </a:extLst>
          </p:cNvPr>
          <p:cNvPicPr>
            <a:picLocks noChangeAspect="1"/>
          </p:cNvPicPr>
          <p:nvPr/>
        </p:nvPicPr>
        <p:blipFill>
          <a:blip r:embed="rId3"/>
          <a:stretch>
            <a:fillRect/>
          </a:stretch>
        </p:blipFill>
        <p:spPr>
          <a:xfrm>
            <a:off x="7915270" y="1331117"/>
            <a:ext cx="366715" cy="366715"/>
          </a:xfrm>
          <a:prstGeom prst="rect">
            <a:avLst/>
          </a:prstGeom>
        </p:spPr>
      </p:pic>
      <p:sp>
        <p:nvSpPr>
          <p:cNvPr id="46" name="Rectangle 45">
            <a:extLst>
              <a:ext uri="{FF2B5EF4-FFF2-40B4-BE49-F238E27FC236}">
                <a16:creationId xmlns:a16="http://schemas.microsoft.com/office/drawing/2014/main" id="{C9D20537-F346-4A16-80F9-873F2F47B04F}"/>
              </a:ext>
            </a:extLst>
          </p:cNvPr>
          <p:cNvSpPr/>
          <p:nvPr/>
        </p:nvSpPr>
        <p:spPr bwMode="auto">
          <a:xfrm>
            <a:off x="7855746" y="1844278"/>
            <a:ext cx="2076450" cy="210859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SQL Script</a:t>
            </a:r>
          </a:p>
        </p:txBody>
      </p:sp>
      <p:sp>
        <p:nvSpPr>
          <p:cNvPr id="47" name="Rectangle 46">
            <a:extLst>
              <a:ext uri="{FF2B5EF4-FFF2-40B4-BE49-F238E27FC236}">
                <a16:creationId xmlns:a16="http://schemas.microsoft.com/office/drawing/2014/main" id="{15F86F2F-1EAA-47F9-A66D-04B6FB29B771}"/>
              </a:ext>
            </a:extLst>
          </p:cNvPr>
          <p:cNvSpPr/>
          <p:nvPr/>
        </p:nvSpPr>
        <p:spPr bwMode="auto">
          <a:xfrm>
            <a:off x="8012904" y="2419350"/>
            <a:ext cx="1759748" cy="36671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Load model from Table</a:t>
            </a:r>
          </a:p>
        </p:txBody>
      </p:sp>
      <p:sp>
        <p:nvSpPr>
          <p:cNvPr id="48" name="Rectangle 47">
            <a:extLst>
              <a:ext uri="{FF2B5EF4-FFF2-40B4-BE49-F238E27FC236}">
                <a16:creationId xmlns:a16="http://schemas.microsoft.com/office/drawing/2014/main" id="{D09341FF-31DD-46BE-BE0A-62B0F5488EB6}"/>
              </a:ext>
            </a:extLst>
          </p:cNvPr>
          <p:cNvSpPr/>
          <p:nvPr/>
        </p:nvSpPr>
        <p:spPr bwMode="auto">
          <a:xfrm>
            <a:off x="8012904" y="2927751"/>
            <a:ext cx="1759748" cy="36671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Use Predict</a:t>
            </a:r>
          </a:p>
        </p:txBody>
      </p:sp>
      <p:cxnSp>
        <p:nvCxnSpPr>
          <p:cNvPr id="50" name="Straight Arrow Connector 49">
            <a:extLst>
              <a:ext uri="{FF2B5EF4-FFF2-40B4-BE49-F238E27FC236}">
                <a16:creationId xmlns:a16="http://schemas.microsoft.com/office/drawing/2014/main" id="{7358B394-BED4-4A76-A3B7-2842AED2D5BD}"/>
              </a:ext>
            </a:extLst>
          </p:cNvPr>
          <p:cNvCxnSpPr/>
          <p:nvPr/>
        </p:nvCxnSpPr>
        <p:spPr>
          <a:xfrm>
            <a:off x="8892778" y="2786065"/>
            <a:ext cx="0" cy="14168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463B63A-C51E-475C-8F01-76A320898E63}"/>
              </a:ext>
            </a:extLst>
          </p:cNvPr>
          <p:cNvSpPr txBox="1"/>
          <p:nvPr/>
        </p:nvSpPr>
        <p:spPr>
          <a:xfrm>
            <a:off x="1704975" y="180472"/>
            <a:ext cx="2491975"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Create the model</a:t>
            </a:r>
          </a:p>
        </p:txBody>
      </p:sp>
      <p:sp>
        <p:nvSpPr>
          <p:cNvPr id="53" name="TextBox 52">
            <a:extLst>
              <a:ext uri="{FF2B5EF4-FFF2-40B4-BE49-F238E27FC236}">
                <a16:creationId xmlns:a16="http://schemas.microsoft.com/office/drawing/2014/main" id="{1A332502-3F02-46D0-8BE5-8C7543D35CA8}"/>
              </a:ext>
            </a:extLst>
          </p:cNvPr>
          <p:cNvSpPr txBox="1"/>
          <p:nvPr/>
        </p:nvSpPr>
        <p:spPr>
          <a:xfrm>
            <a:off x="4755949" y="180472"/>
            <a:ext cx="2491975"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Register the model</a:t>
            </a:r>
          </a:p>
        </p:txBody>
      </p:sp>
      <p:sp>
        <p:nvSpPr>
          <p:cNvPr id="54" name="TextBox 53">
            <a:extLst>
              <a:ext uri="{FF2B5EF4-FFF2-40B4-BE49-F238E27FC236}">
                <a16:creationId xmlns:a16="http://schemas.microsoft.com/office/drawing/2014/main" id="{03F1AC52-D74E-4D7D-B5F1-C2748B133DB0}"/>
              </a:ext>
            </a:extLst>
          </p:cNvPr>
          <p:cNvSpPr txBox="1"/>
          <p:nvPr/>
        </p:nvSpPr>
        <p:spPr>
          <a:xfrm>
            <a:off x="7698584" y="180472"/>
            <a:ext cx="2491975"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Use the </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model</a:t>
            </a:r>
          </a:p>
        </p:txBody>
      </p:sp>
      <p:cxnSp>
        <p:nvCxnSpPr>
          <p:cNvPr id="56" name="Straight Arrow Connector 55">
            <a:extLst>
              <a:ext uri="{FF2B5EF4-FFF2-40B4-BE49-F238E27FC236}">
                <a16:creationId xmlns:a16="http://schemas.microsoft.com/office/drawing/2014/main" id="{DA03F7D1-E01B-48EC-8B49-FF3AF0107D1C}"/>
              </a:ext>
            </a:extLst>
          </p:cNvPr>
          <p:cNvCxnSpPr>
            <a:stCxn id="48" idx="2"/>
            <a:endCxn id="31" idx="0"/>
          </p:cNvCxnSpPr>
          <p:nvPr/>
        </p:nvCxnSpPr>
        <p:spPr>
          <a:xfrm flipH="1">
            <a:off x="8890397" y="3294466"/>
            <a:ext cx="2381" cy="14168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82018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id="{D1CDC214-4E1D-40C7-AE60-10304584D57A}"/>
              </a:ext>
            </a:extLst>
          </p:cNvPr>
          <p:cNvSpPr/>
          <p:nvPr/>
        </p:nvSpPr>
        <p:spPr bwMode="auto">
          <a:xfrm>
            <a:off x="10778589" y="436856"/>
            <a:ext cx="1413411" cy="4455556"/>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600" b="1" dirty="0">
                <a:solidFill>
                  <a:schemeClr val="tx2"/>
                </a:solidFill>
                <a:ea typeface="Segoe UI" pitchFamily="34" charset="0"/>
                <a:cs typeface="Segoe UI" pitchFamily="34" charset="0"/>
              </a:rPr>
              <a:t>VISUALIZE</a:t>
            </a:r>
            <a:endParaRPr lang="en-US" sz="2400" b="1" dirty="0">
              <a:solidFill>
                <a:schemeClr val="tx2"/>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8629" y="-758022"/>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709310" y="436856"/>
            <a:ext cx="2057400" cy="4455556"/>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600" b="1" dirty="0">
                <a:solidFill>
                  <a:schemeClr val="tx2"/>
                </a:solidFill>
                <a:ea typeface="Segoe UI" pitchFamily="34" charset="0"/>
                <a:cs typeface="Segoe UI" pitchFamily="34" charset="0"/>
              </a:rPr>
              <a:t>INGEST</a:t>
            </a:r>
            <a:endParaRPr lang="en-US" sz="2400" b="1" dirty="0">
              <a:solidFill>
                <a:schemeClr val="tx2"/>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4015362" y="436856"/>
            <a:ext cx="2057400" cy="4455556"/>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600" b="1" dirty="0">
                <a:solidFill>
                  <a:schemeClr val="tx2"/>
                </a:solidFill>
                <a:ea typeface="Segoe UI" pitchFamily="34" charset="0"/>
                <a:cs typeface="Segoe UI" pitchFamily="34" charset="0"/>
              </a:rPr>
              <a:t>PREPARE</a:t>
            </a:r>
            <a:endParaRPr lang="en-US" sz="2400" b="1" dirty="0">
              <a:solidFill>
                <a:schemeClr val="tx2"/>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321414" y="436856"/>
            <a:ext cx="2057400" cy="4455556"/>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600" b="1" dirty="0">
                <a:solidFill>
                  <a:schemeClr val="tx2"/>
                </a:solidFill>
                <a:ea typeface="Segoe UI" pitchFamily="34" charset="0"/>
                <a:cs typeface="Segoe UI" pitchFamily="34" charset="0"/>
              </a:rPr>
              <a:t>TRANSFORM</a:t>
            </a:r>
            <a:endParaRPr lang="en-US" sz="2400" b="1" dirty="0">
              <a:solidFill>
                <a:schemeClr val="tx2"/>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568183" y="436856"/>
            <a:ext cx="2057400" cy="4455556"/>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600" b="1" dirty="0">
                <a:solidFill>
                  <a:schemeClr val="tx2"/>
                </a:solidFill>
                <a:ea typeface="Segoe UI" pitchFamily="34" charset="0"/>
                <a:cs typeface="Segoe UI" pitchFamily="34" charset="0"/>
              </a:rPr>
              <a:t>SERVE</a:t>
            </a:r>
            <a:endParaRPr lang="en-US" sz="2400" b="1" dirty="0">
              <a:solidFill>
                <a:schemeClr val="tx2"/>
              </a:solidFill>
              <a:ea typeface="Segoe UI" pitchFamily="34" charset="0"/>
              <a:cs typeface="Segoe UI" pitchFamily="34" charset="0"/>
            </a:endParaRPr>
          </a:p>
        </p:txBody>
      </p:sp>
      <p:sp>
        <p:nvSpPr>
          <p:cNvPr id="146" name="Rectangle 145">
            <a:extLst>
              <a:ext uri="{FF2B5EF4-FFF2-40B4-BE49-F238E27FC236}">
                <a16:creationId xmlns:a16="http://schemas.microsoft.com/office/drawing/2014/main" id="{1D2D2AE9-4053-433D-B875-548A39B6D3A6}"/>
              </a:ext>
            </a:extLst>
          </p:cNvPr>
          <p:cNvSpPr/>
          <p:nvPr/>
        </p:nvSpPr>
        <p:spPr bwMode="auto">
          <a:xfrm>
            <a:off x="7988091" y="2873520"/>
            <a:ext cx="4203909" cy="1862144"/>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b="1" dirty="0">
              <a:solidFill>
                <a:schemeClr val="tx2"/>
              </a:solidFill>
              <a:ea typeface="Segoe UI" pitchFamily="34" charset="0"/>
              <a:cs typeface="Segoe UI" pitchFamily="34" charset="0"/>
            </a:endParaRPr>
          </a:p>
        </p:txBody>
      </p:sp>
      <p:pic>
        <p:nvPicPr>
          <p:cNvPr id="12" name="Picture 11" descr="A picture containing drawing&#10;&#10;Description automatically generated">
            <a:extLst>
              <a:ext uri="{FF2B5EF4-FFF2-40B4-BE49-F238E27FC236}">
                <a16:creationId xmlns:a16="http://schemas.microsoft.com/office/drawing/2014/main" id="{02E5E369-7A86-42C2-A99C-46155DD810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6035" y="-966052"/>
            <a:ext cx="780290" cy="780290"/>
          </a:xfrm>
          <a:prstGeom prst="rect">
            <a:avLst/>
          </a:prstGeom>
        </p:spPr>
      </p:pic>
      <p:sp>
        <p:nvSpPr>
          <p:cNvPr id="13" name="TextBox 12">
            <a:extLst>
              <a:ext uri="{FF2B5EF4-FFF2-40B4-BE49-F238E27FC236}">
                <a16:creationId xmlns:a16="http://schemas.microsoft.com/office/drawing/2014/main" id="{00F6382C-0FB6-43AC-8710-1CF2ECFCF001}"/>
              </a:ext>
            </a:extLst>
          </p:cNvPr>
          <p:cNvSpPr txBox="1"/>
          <p:nvPr/>
        </p:nvSpPr>
        <p:spPr>
          <a:xfrm>
            <a:off x="-114300" y="939132"/>
            <a:ext cx="1522690" cy="954107"/>
          </a:xfrm>
          <a:prstGeom prst="rect">
            <a:avLst/>
          </a:prstGeom>
          <a:noFill/>
        </p:spPr>
        <p:txBody>
          <a:bodyPr wrap="square" lIns="182880" tIns="146304" rIns="182880" bIns="14630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Oracle</a:t>
            </a:r>
          </a:p>
          <a:p>
            <a:pPr algn="ctr">
              <a:lnSpc>
                <a:spcPct val="90000"/>
              </a:lnSpc>
              <a:spcAft>
                <a:spcPts val="600"/>
              </a:spcAft>
            </a:pPr>
            <a:r>
              <a:rPr lang="en-US" sz="1400" dirty="0">
                <a:gradFill>
                  <a:gsLst>
                    <a:gs pos="2917">
                      <a:schemeClr val="tx1"/>
                    </a:gs>
                    <a:gs pos="30000">
                      <a:schemeClr val="tx1"/>
                    </a:gs>
                  </a:gsLst>
                  <a:lin ang="5400000" scaled="0"/>
                </a:gradFill>
              </a:rPr>
              <a:t>Sales Transactions</a:t>
            </a:r>
          </a:p>
        </p:txBody>
      </p:sp>
      <p:sp>
        <p:nvSpPr>
          <p:cNvPr id="15" name="TextBox 14">
            <a:extLst>
              <a:ext uri="{FF2B5EF4-FFF2-40B4-BE49-F238E27FC236}">
                <a16:creationId xmlns:a16="http://schemas.microsoft.com/office/drawing/2014/main" id="{4D2B3DF1-0CB3-466B-8046-BE25D8F74ACE}"/>
              </a:ext>
            </a:extLst>
          </p:cNvPr>
          <p:cNvSpPr txBox="1"/>
          <p:nvPr/>
        </p:nvSpPr>
        <p:spPr>
          <a:xfrm>
            <a:off x="-116267" y="2000346"/>
            <a:ext cx="1522690" cy="760208"/>
          </a:xfrm>
          <a:prstGeom prst="rect">
            <a:avLst/>
          </a:prstGeom>
          <a:noFill/>
        </p:spPr>
        <p:txBody>
          <a:bodyPr wrap="square" lIns="182880" tIns="146304" rIns="182880" bIns="14630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SAP Hana</a:t>
            </a:r>
          </a:p>
          <a:p>
            <a:pPr algn="ctr">
              <a:lnSpc>
                <a:spcPct val="90000"/>
              </a:lnSpc>
              <a:spcAft>
                <a:spcPts val="600"/>
              </a:spcAft>
            </a:pPr>
            <a:r>
              <a:rPr lang="en-US" sz="1400" dirty="0">
                <a:gradFill>
                  <a:gsLst>
                    <a:gs pos="2917">
                      <a:schemeClr val="tx1"/>
                    </a:gs>
                    <a:gs pos="30000">
                      <a:schemeClr val="tx1"/>
                    </a:gs>
                  </a:gsLst>
                  <a:lin ang="5400000" scaled="0"/>
                </a:gradFill>
              </a:rPr>
              <a:t>Finance Data</a:t>
            </a:r>
          </a:p>
        </p:txBody>
      </p:sp>
      <p:sp>
        <p:nvSpPr>
          <p:cNvPr id="16" name="TextBox 15">
            <a:extLst>
              <a:ext uri="{FF2B5EF4-FFF2-40B4-BE49-F238E27FC236}">
                <a16:creationId xmlns:a16="http://schemas.microsoft.com/office/drawing/2014/main" id="{CD592146-A061-48C0-A873-62E61D4F3194}"/>
              </a:ext>
            </a:extLst>
          </p:cNvPr>
          <p:cNvSpPr txBox="1"/>
          <p:nvPr/>
        </p:nvSpPr>
        <p:spPr>
          <a:xfrm>
            <a:off x="-160112" y="2867661"/>
            <a:ext cx="1522690" cy="954107"/>
          </a:xfrm>
          <a:prstGeom prst="rect">
            <a:avLst/>
          </a:prstGeom>
          <a:noFill/>
        </p:spPr>
        <p:txBody>
          <a:bodyPr wrap="square" lIns="182880" tIns="146304" rIns="182880" bIns="14630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Teradata</a:t>
            </a:r>
          </a:p>
          <a:p>
            <a:pPr algn="ctr">
              <a:lnSpc>
                <a:spcPct val="90000"/>
              </a:lnSpc>
              <a:spcAft>
                <a:spcPts val="600"/>
              </a:spcAft>
            </a:pPr>
            <a:r>
              <a:rPr lang="en-US" sz="1400" dirty="0">
                <a:gradFill>
                  <a:gsLst>
                    <a:gs pos="2917">
                      <a:schemeClr val="tx1"/>
                    </a:gs>
                    <a:gs pos="30000">
                      <a:schemeClr val="tx1"/>
                    </a:gs>
                  </a:gsLst>
                  <a:lin ang="5400000" scaled="0"/>
                </a:gradFill>
              </a:rPr>
              <a:t>Marketing Data</a:t>
            </a:r>
          </a:p>
        </p:txBody>
      </p:sp>
      <p:sp>
        <p:nvSpPr>
          <p:cNvPr id="17" name="TextBox 16">
            <a:extLst>
              <a:ext uri="{FF2B5EF4-FFF2-40B4-BE49-F238E27FC236}">
                <a16:creationId xmlns:a16="http://schemas.microsoft.com/office/drawing/2014/main" id="{9918F1C4-13C0-42C3-A5C7-2E92FE53D3D6}"/>
              </a:ext>
            </a:extLst>
          </p:cNvPr>
          <p:cNvSpPr txBox="1"/>
          <p:nvPr/>
        </p:nvSpPr>
        <p:spPr>
          <a:xfrm>
            <a:off x="-124794" y="4221015"/>
            <a:ext cx="1522690" cy="760208"/>
          </a:xfrm>
          <a:prstGeom prst="rect">
            <a:avLst/>
          </a:prstGeom>
          <a:noFill/>
        </p:spPr>
        <p:txBody>
          <a:bodyPr wrap="square" lIns="182880" tIns="146304" rIns="182880" bIns="14630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Twitter</a:t>
            </a:r>
          </a:p>
          <a:p>
            <a:pPr algn="ctr">
              <a:lnSpc>
                <a:spcPct val="90000"/>
              </a:lnSpc>
              <a:spcAft>
                <a:spcPts val="600"/>
              </a:spcAft>
            </a:pPr>
            <a:r>
              <a:rPr lang="en-US" sz="1400" dirty="0">
                <a:gradFill>
                  <a:gsLst>
                    <a:gs pos="2917">
                      <a:schemeClr val="tx1"/>
                    </a:gs>
                    <a:gs pos="30000">
                      <a:schemeClr val="tx1"/>
                    </a:gs>
                  </a:gsLst>
                  <a:lin ang="5400000" scaled="0"/>
                </a:gradFill>
              </a:rPr>
              <a:t>Tweets</a:t>
            </a:r>
          </a:p>
        </p:txBody>
      </p:sp>
      <p:pic>
        <p:nvPicPr>
          <p:cNvPr id="19" name="Picture 18" descr="A picture containing drawing&#10;&#10;Description automatically generated">
            <a:extLst>
              <a:ext uri="{FF2B5EF4-FFF2-40B4-BE49-F238E27FC236}">
                <a16:creationId xmlns:a16="http://schemas.microsoft.com/office/drawing/2014/main" id="{C1CC0183-2438-48B8-94AA-835482D068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278" y="-1077758"/>
            <a:ext cx="780290" cy="780290"/>
          </a:xfrm>
          <a:prstGeom prst="rect">
            <a:avLst/>
          </a:prstGeom>
        </p:spPr>
      </p:pic>
      <p:sp>
        <p:nvSpPr>
          <p:cNvPr id="20" name="TextBox 19">
            <a:extLst>
              <a:ext uri="{FF2B5EF4-FFF2-40B4-BE49-F238E27FC236}">
                <a16:creationId xmlns:a16="http://schemas.microsoft.com/office/drawing/2014/main" id="{F6919D7D-49F1-4F8B-80BA-DA4D271407A1}"/>
              </a:ext>
            </a:extLst>
          </p:cNvPr>
          <p:cNvSpPr txBox="1"/>
          <p:nvPr/>
        </p:nvSpPr>
        <p:spPr>
          <a:xfrm>
            <a:off x="-160112" y="5052078"/>
            <a:ext cx="1522690" cy="954107"/>
          </a:xfrm>
          <a:prstGeom prst="rect">
            <a:avLst/>
          </a:prstGeom>
          <a:noFill/>
        </p:spPr>
        <p:txBody>
          <a:bodyPr wrap="square" lIns="182880" tIns="146304" rIns="182880" bIns="14630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IoT Sensors</a:t>
            </a:r>
          </a:p>
          <a:p>
            <a:pPr algn="ctr">
              <a:lnSpc>
                <a:spcPct val="90000"/>
              </a:lnSpc>
              <a:spcAft>
                <a:spcPts val="600"/>
              </a:spcAft>
            </a:pPr>
            <a:r>
              <a:rPr lang="en-US" sz="1400" dirty="0">
                <a:gradFill>
                  <a:gsLst>
                    <a:gs pos="2917">
                      <a:schemeClr val="tx1"/>
                    </a:gs>
                    <a:gs pos="30000">
                      <a:schemeClr val="tx1"/>
                    </a:gs>
                  </a:gsLst>
                  <a:lin ang="5400000" scaled="0"/>
                </a:gradFill>
              </a:rPr>
              <a:t>In-store Traffic Data</a:t>
            </a: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768940" y="1129927"/>
            <a:ext cx="10423060" cy="2237105"/>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solidFill>
                  <a:schemeClr val="tx2"/>
                </a:solidFill>
                <a:ea typeface="Segoe UI" pitchFamily="34" charset="0"/>
                <a:cs typeface="Segoe UI" pitchFamily="34" charset="0"/>
              </a:rPr>
              <a:t>AZURE SYNAPSE ANALYTICS</a:t>
            </a:r>
            <a:endParaRPr lang="en-US" b="1" dirty="0">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25013" y="1647848"/>
            <a:ext cx="1017432" cy="1266827"/>
            <a:chOff x="2750837" y="5034521"/>
            <a:chExt cx="1017432" cy="1266827"/>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016480" y="5034521"/>
              <a:ext cx="468443" cy="476250"/>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704808"/>
            </a:xfrm>
            <a:prstGeom prst="rect">
              <a:avLst/>
            </a:prstGeom>
            <a:noFill/>
          </p:spPr>
          <p:txBody>
            <a:bodyPr wrap="square" lIns="182880" tIns="146304" rIns="182880" bIns="14630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Pipeline</a:t>
              </a:r>
            </a:p>
            <a:p>
              <a:pPr algn="ctr">
                <a:lnSpc>
                  <a:spcPct val="90000"/>
                </a:lnSpc>
                <a:spcAft>
                  <a:spcPts val="600"/>
                </a:spcAft>
              </a:pPr>
              <a:r>
                <a:rPr lang="en-US" sz="1200" dirty="0">
                  <a:gradFill>
                    <a:gsLst>
                      <a:gs pos="2917">
                        <a:schemeClr val="tx1"/>
                      </a:gs>
                      <a:gs pos="30000">
                        <a:schemeClr val="tx1"/>
                      </a:gs>
                    </a:gsLst>
                    <a:lin ang="5400000" scaled="0"/>
                  </a:gradFill>
                </a:rPr>
                <a:t>Ingest</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3063432" y="4951312"/>
            <a:ext cx="1747365" cy="1676170"/>
            <a:chOff x="2397239" y="5034521"/>
            <a:chExt cx="1747365" cy="1676170"/>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1114151"/>
            </a:xfrm>
            <a:prstGeom prst="rect">
              <a:avLst/>
            </a:prstGeom>
            <a:noFill/>
          </p:spPr>
          <p:txBody>
            <a:bodyPr wrap="square" lIns="182880" tIns="146304" rIns="182880" bIns="14630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ADLS Gen 2</a:t>
              </a:r>
            </a:p>
            <a:p>
              <a:pPr algn="ctr">
                <a:lnSpc>
                  <a:spcPct val="90000"/>
                </a:lnSpc>
                <a:spcAft>
                  <a:spcPts val="600"/>
                </a:spcAft>
              </a:pPr>
              <a:r>
                <a:rPr lang="en-US" sz="1200" dirty="0">
                  <a:gradFill>
                    <a:gsLst>
                      <a:gs pos="2917">
                        <a:schemeClr val="tx1"/>
                      </a:gs>
                      <a:gs pos="30000">
                        <a:schemeClr val="tx1"/>
                      </a:gs>
                    </a:gsLst>
                    <a:lin ang="5400000" scaled="0"/>
                  </a:gradFill>
                </a:rPr>
                <a:t>Storage Account</a:t>
              </a:r>
            </a:p>
            <a:p>
              <a:pPr algn="ctr">
                <a:lnSpc>
                  <a:spcPct val="90000"/>
                </a:lnSpc>
                <a:spcAft>
                  <a:spcPts val="600"/>
                </a:spcAft>
              </a:pPr>
              <a:r>
                <a:rPr lang="en-US" sz="1200" dirty="0">
                  <a:gradFill>
                    <a:gsLst>
                      <a:gs pos="2917">
                        <a:schemeClr val="tx1"/>
                      </a:gs>
                      <a:gs pos="30000">
                        <a:schemeClr val="tx1"/>
                      </a:gs>
                    </a:gsLst>
                    <a:lin ang="5400000" scaled="0"/>
                  </a:gradFill>
                </a:rPr>
                <a:t>Data Lake</a:t>
              </a:r>
              <a:br>
                <a:rPr lang="en-US" sz="1200" dirty="0">
                  <a:gradFill>
                    <a:gsLst>
                      <a:gs pos="2917">
                        <a:schemeClr val="tx1"/>
                      </a:gs>
                      <a:gs pos="30000">
                        <a:schemeClr val="tx1"/>
                      </a:gs>
                    </a:gsLst>
                    <a:lin ang="5400000" scaled="0"/>
                  </a:gradFill>
                </a:rPr>
              </a:br>
              <a:r>
                <a:rPr lang="en-US" sz="1200" dirty="0">
                  <a:gradFill>
                    <a:gsLst>
                      <a:gs pos="2917">
                        <a:schemeClr val="tx1"/>
                      </a:gs>
                      <a:gs pos="30000">
                        <a:schemeClr val="tx1"/>
                      </a:gs>
                    </a:gsLst>
                    <a:lin ang="5400000" scaled="0"/>
                  </a:gradFill>
                </a:rPr>
                <a:t>(Avro &amp; Parquet)</a:t>
              </a:r>
            </a:p>
          </p:txBody>
        </p:sp>
      </p:grpSp>
      <p:sp>
        <p:nvSpPr>
          <p:cNvPr id="147" name="Rectangle 146">
            <a:extLst>
              <a:ext uri="{FF2B5EF4-FFF2-40B4-BE49-F238E27FC236}">
                <a16:creationId xmlns:a16="http://schemas.microsoft.com/office/drawing/2014/main" id="{8E1D5654-5AEC-455C-B213-D31EB0CDAC0A}"/>
              </a:ext>
            </a:extLst>
          </p:cNvPr>
          <p:cNvSpPr/>
          <p:nvPr/>
        </p:nvSpPr>
        <p:spPr bwMode="auto">
          <a:xfrm>
            <a:off x="7988090" y="3279545"/>
            <a:ext cx="4203910" cy="2457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0" name="Connector: Elbow 29">
            <a:extLst>
              <a:ext uri="{FF2B5EF4-FFF2-40B4-BE49-F238E27FC236}">
                <a16:creationId xmlns:a16="http://schemas.microsoft.com/office/drawing/2014/main" id="{AB75EFE7-9EA2-4AE9-8102-747456F64FD8}"/>
              </a:ext>
            </a:extLst>
          </p:cNvPr>
          <p:cNvCxnSpPr>
            <a:cxnSpLocks/>
            <a:stCxn id="22" idx="3"/>
            <a:endCxn id="27" idx="0"/>
          </p:cNvCxnSpPr>
          <p:nvPr/>
        </p:nvCxnSpPr>
        <p:spPr>
          <a:xfrm>
            <a:off x="2863003" y="1885973"/>
            <a:ext cx="1053892" cy="3065339"/>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86D4CE1F-8BC3-4BE4-828E-F2A560D21429}"/>
              </a:ext>
            </a:extLst>
          </p:cNvPr>
          <p:cNvCxnSpPr>
            <a:stCxn id="13" idx="3"/>
            <a:endCxn id="22" idx="1"/>
          </p:cNvCxnSpPr>
          <p:nvPr/>
        </p:nvCxnSpPr>
        <p:spPr>
          <a:xfrm>
            <a:off x="1408390" y="1416186"/>
            <a:ext cx="978363" cy="469787"/>
          </a:xfrm>
          <a:prstGeom prst="bentConnector3">
            <a:avLst>
              <a:gd name="adj1" fmla="val 24038"/>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FB4BE991-6202-4DBD-8C7A-C6B8C8F32D84}"/>
              </a:ext>
            </a:extLst>
          </p:cNvPr>
          <p:cNvCxnSpPr>
            <a:stCxn id="15" idx="3"/>
            <a:endCxn id="22" idx="1"/>
          </p:cNvCxnSpPr>
          <p:nvPr/>
        </p:nvCxnSpPr>
        <p:spPr>
          <a:xfrm flipV="1">
            <a:off x="1406423" y="1885973"/>
            <a:ext cx="980330" cy="494477"/>
          </a:xfrm>
          <a:prstGeom prst="bentConnector3">
            <a:avLst>
              <a:gd name="adj1" fmla="val 24090"/>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AE33E211-3505-4E28-8FD2-1F373B67FB75}"/>
              </a:ext>
            </a:extLst>
          </p:cNvPr>
          <p:cNvCxnSpPr>
            <a:stCxn id="16" idx="3"/>
            <a:endCxn id="22" idx="1"/>
          </p:cNvCxnSpPr>
          <p:nvPr/>
        </p:nvCxnSpPr>
        <p:spPr>
          <a:xfrm flipV="1">
            <a:off x="1362578" y="1885973"/>
            <a:ext cx="1024175" cy="1458742"/>
          </a:xfrm>
          <a:prstGeom prst="bentConnector3">
            <a:avLst>
              <a:gd name="adj1" fmla="val 27680"/>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EEE11344-6591-49B9-8FAC-018F1E0B9C93}"/>
              </a:ext>
            </a:extLst>
          </p:cNvPr>
          <p:cNvGrpSpPr/>
          <p:nvPr/>
        </p:nvGrpSpPr>
        <p:grpSpPr>
          <a:xfrm>
            <a:off x="1529108" y="3403837"/>
            <a:ext cx="1274643" cy="1433027"/>
            <a:chOff x="2612382" y="5034521"/>
            <a:chExt cx="1274643" cy="1433027"/>
          </a:xfrm>
        </p:grpSpPr>
        <p:pic>
          <p:nvPicPr>
            <p:cNvPr id="46" name="Graphic 45">
              <a:extLst>
                <a:ext uri="{FF2B5EF4-FFF2-40B4-BE49-F238E27FC236}">
                  <a16:creationId xmlns:a16="http://schemas.microsoft.com/office/drawing/2014/main" id="{90D67004-28AC-4C39-ABA8-1DF77266BBC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3012577" y="5034521"/>
              <a:ext cx="476250" cy="476250"/>
            </a:xfrm>
            <a:prstGeom prst="rect">
              <a:avLst/>
            </a:prstGeom>
          </p:spPr>
        </p:pic>
        <p:sp>
          <p:nvSpPr>
            <p:cNvPr id="47" name="TextBox 46">
              <a:extLst>
                <a:ext uri="{FF2B5EF4-FFF2-40B4-BE49-F238E27FC236}">
                  <a16:creationId xmlns:a16="http://schemas.microsoft.com/office/drawing/2014/main" id="{8C1FD09D-32F6-43B2-967D-AA09EE0AD682}"/>
                </a:ext>
              </a:extLst>
            </p:cNvPr>
            <p:cNvSpPr txBox="1"/>
            <p:nvPr/>
          </p:nvSpPr>
          <p:spPr>
            <a:xfrm>
              <a:off x="2612382" y="5596540"/>
              <a:ext cx="1274643" cy="871008"/>
            </a:xfrm>
            <a:prstGeom prst="rect">
              <a:avLst/>
            </a:prstGeom>
            <a:noFill/>
          </p:spPr>
          <p:txBody>
            <a:bodyPr wrap="square" lIns="182880" tIns="146304" rIns="182880" bIns="14630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WebJob</a:t>
              </a:r>
            </a:p>
            <a:p>
              <a:pPr algn="ctr">
                <a:lnSpc>
                  <a:spcPct val="90000"/>
                </a:lnSpc>
                <a:spcAft>
                  <a:spcPts val="600"/>
                </a:spcAft>
              </a:pPr>
              <a:r>
                <a:rPr lang="en-US" sz="1200" dirty="0">
                  <a:gradFill>
                    <a:gsLst>
                      <a:gs pos="2917">
                        <a:schemeClr val="tx1"/>
                      </a:gs>
                      <a:gs pos="30000">
                        <a:schemeClr val="tx1"/>
                      </a:gs>
                    </a:gsLst>
                    <a:lin ang="5400000" scaled="0"/>
                  </a:gradFill>
                </a:rPr>
                <a:t>Twitter Feed Consumer</a:t>
              </a:r>
            </a:p>
          </p:txBody>
        </p:sp>
      </p:grpSp>
      <p:cxnSp>
        <p:nvCxnSpPr>
          <p:cNvPr id="48" name="Connector: Elbow 47">
            <a:extLst>
              <a:ext uri="{FF2B5EF4-FFF2-40B4-BE49-F238E27FC236}">
                <a16:creationId xmlns:a16="http://schemas.microsoft.com/office/drawing/2014/main" id="{1AFC50FF-2A5C-48B9-A048-74D2EFE498F0}"/>
              </a:ext>
            </a:extLst>
          </p:cNvPr>
          <p:cNvCxnSpPr>
            <a:cxnSpLocks/>
            <a:stCxn id="17" idx="3"/>
            <a:endCxn id="46" idx="1"/>
          </p:cNvCxnSpPr>
          <p:nvPr/>
        </p:nvCxnSpPr>
        <p:spPr>
          <a:xfrm flipV="1">
            <a:off x="1397896" y="3641962"/>
            <a:ext cx="531407" cy="959157"/>
          </a:xfrm>
          <a:prstGeom prst="bentConnector3">
            <a:avLst>
              <a:gd name="adj1" fmla="val 50000"/>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D164EDCE-4BA7-4CB4-B262-EBBEF1BFAA24}"/>
              </a:ext>
            </a:extLst>
          </p:cNvPr>
          <p:cNvCxnSpPr>
            <a:cxnSpLocks/>
            <a:stCxn id="20" idx="2"/>
            <a:endCxn id="122" idx="1"/>
          </p:cNvCxnSpPr>
          <p:nvPr/>
        </p:nvCxnSpPr>
        <p:spPr>
          <a:xfrm rot="5400000" flipH="1" flipV="1">
            <a:off x="715933" y="5115807"/>
            <a:ext cx="775678" cy="1005078"/>
          </a:xfrm>
          <a:prstGeom prst="bentConnector4">
            <a:avLst>
              <a:gd name="adj1" fmla="val -29471"/>
              <a:gd name="adj2" fmla="val 73976"/>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4030618" y="1710687"/>
            <a:ext cx="1274643" cy="1023684"/>
            <a:chOff x="2612382" y="5034521"/>
            <a:chExt cx="1274643" cy="1023684"/>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SQL Pools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950087" y="1723135"/>
            <a:ext cx="1274643" cy="1023684"/>
            <a:chOff x="2612382" y="5034521"/>
            <a:chExt cx="1274643" cy="1023684"/>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Spark Pools</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58" idx="1"/>
          </p:cNvCxnSpPr>
          <p:nvPr/>
        </p:nvCxnSpPr>
        <p:spPr>
          <a:xfrm flipV="1">
            <a:off x="4155020" y="1948812"/>
            <a:ext cx="275793" cy="3240625"/>
          </a:xfrm>
          <a:prstGeom prst="bentConnector3">
            <a:avLst>
              <a:gd name="adj1" fmla="val 13161"/>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6656878" y="1647848"/>
            <a:ext cx="1148368" cy="1599226"/>
            <a:chOff x="2660684" y="5034521"/>
            <a:chExt cx="1148368" cy="1599226"/>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016480" y="5034521"/>
              <a:ext cx="468443" cy="476250"/>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1037207"/>
            </a:xfrm>
            <a:prstGeom prst="rect">
              <a:avLst/>
            </a:prstGeom>
            <a:noFill/>
          </p:spPr>
          <p:txBody>
            <a:bodyPr wrap="square" lIns="182880" tIns="146304" rIns="182880" bIns="14630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Pipeline</a:t>
              </a:r>
            </a:p>
            <a:p>
              <a:pPr algn="ctr">
                <a:lnSpc>
                  <a:spcPct val="90000"/>
                </a:lnSpc>
                <a:spcAft>
                  <a:spcPts val="600"/>
                </a:spcAft>
              </a:pPr>
              <a:r>
                <a:rPr lang="en-US" sz="1200" dirty="0">
                  <a:gradFill>
                    <a:gsLst>
                      <a:gs pos="2917">
                        <a:schemeClr val="tx1"/>
                      </a:gs>
                      <a:gs pos="30000">
                        <a:schemeClr val="tx1"/>
                      </a:gs>
                    </a:gsLst>
                    <a:lin ang="5400000" scaled="0"/>
                  </a:gradFill>
                </a:rPr>
                <a:t>Transform, Score &amp; Load</a:t>
              </a:r>
            </a:p>
          </p:txBody>
        </p:sp>
      </p:grpSp>
      <p:grpSp>
        <p:nvGrpSpPr>
          <p:cNvPr id="70" name="Group 69">
            <a:extLst>
              <a:ext uri="{FF2B5EF4-FFF2-40B4-BE49-F238E27FC236}">
                <a16:creationId xmlns:a16="http://schemas.microsoft.com/office/drawing/2014/main" id="{4C630D83-6FAD-47C4-98E1-6F0E59B4A3F8}"/>
              </a:ext>
            </a:extLst>
          </p:cNvPr>
          <p:cNvGrpSpPr/>
          <p:nvPr/>
        </p:nvGrpSpPr>
        <p:grpSpPr>
          <a:xfrm>
            <a:off x="7881896" y="3103414"/>
            <a:ext cx="1274643" cy="1599226"/>
            <a:chOff x="2612382" y="5034521"/>
            <a:chExt cx="1274643" cy="1599226"/>
          </a:xfrm>
        </p:grpSpPr>
        <p:pic>
          <p:nvPicPr>
            <p:cNvPr id="71" name="Graphic 70">
              <a:extLst>
                <a:ext uri="{FF2B5EF4-FFF2-40B4-BE49-F238E27FC236}">
                  <a16:creationId xmlns:a16="http://schemas.microsoft.com/office/drawing/2014/main" id="{5A5FCA8D-1BEB-4DED-A5C6-6C74E8AF799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3012577" y="5034521"/>
              <a:ext cx="476250" cy="476250"/>
            </a:xfrm>
            <a:prstGeom prst="rect">
              <a:avLst/>
            </a:prstGeom>
          </p:spPr>
        </p:pic>
        <p:sp>
          <p:nvSpPr>
            <p:cNvPr id="72" name="TextBox 71">
              <a:extLst>
                <a:ext uri="{FF2B5EF4-FFF2-40B4-BE49-F238E27FC236}">
                  <a16:creationId xmlns:a16="http://schemas.microsoft.com/office/drawing/2014/main" id="{DD23F467-2A4A-4BC2-8918-6F6A41861770}"/>
                </a:ext>
              </a:extLst>
            </p:cNvPr>
            <p:cNvSpPr txBox="1"/>
            <p:nvPr/>
          </p:nvSpPr>
          <p:spPr>
            <a:xfrm>
              <a:off x="2612382" y="5596540"/>
              <a:ext cx="1274643" cy="1037207"/>
            </a:xfrm>
            <a:prstGeom prst="rect">
              <a:avLst/>
            </a:prstGeom>
            <a:noFill/>
          </p:spPr>
          <p:txBody>
            <a:bodyPr wrap="square" lIns="182880" tIns="146304" rIns="182880" bIns="14630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Databases (SQL Pool)</a:t>
              </a:r>
            </a:p>
            <a:p>
              <a:pPr algn="ctr">
                <a:lnSpc>
                  <a:spcPct val="90000"/>
                </a:lnSpc>
                <a:spcAft>
                  <a:spcPts val="600"/>
                </a:spcAft>
              </a:pPr>
              <a:r>
                <a:rPr lang="en-US" sz="1200" dirty="0">
                  <a:gradFill>
                    <a:gsLst>
                      <a:gs pos="2917">
                        <a:schemeClr val="tx1"/>
                      </a:gs>
                      <a:gs pos="30000">
                        <a:schemeClr val="tx1"/>
                      </a:gs>
                    </a:gsLst>
                    <a:lin ang="5400000" scaled="0"/>
                  </a:gradFill>
                </a:rPr>
                <a:t>Data Warehouse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68" idx="1"/>
          </p:cNvCxnSpPr>
          <p:nvPr/>
        </p:nvCxnSpPr>
        <p:spPr>
          <a:xfrm flipV="1">
            <a:off x="4155020" y="1885973"/>
            <a:ext cx="2853751" cy="3303464"/>
          </a:xfrm>
          <a:prstGeom prst="bentConnector3">
            <a:avLst>
              <a:gd name="adj1" fmla="val 71361"/>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4832817F-EDC5-4E87-93A2-AE316B202525}"/>
              </a:ext>
            </a:extLst>
          </p:cNvPr>
          <p:cNvCxnSpPr>
            <a:cxnSpLocks/>
            <a:stCxn id="68" idx="3"/>
            <a:endCxn id="71" idx="0"/>
          </p:cNvCxnSpPr>
          <p:nvPr/>
        </p:nvCxnSpPr>
        <p:spPr>
          <a:xfrm>
            <a:off x="7485021" y="1885973"/>
            <a:ext cx="1035195" cy="1217441"/>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794093" y="1587438"/>
            <a:ext cx="1274643" cy="1433027"/>
            <a:chOff x="2612382" y="5034521"/>
            <a:chExt cx="1274643" cy="1433027"/>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871008"/>
            </a:xfrm>
            <a:prstGeom prst="rect">
              <a:avLst/>
            </a:prstGeom>
            <a:noFill/>
          </p:spPr>
          <p:txBody>
            <a:bodyPr wrap="square" lIns="182880" tIns="146304" rIns="182880" bIns="14630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SQL Pools</a:t>
              </a:r>
            </a:p>
            <a:p>
              <a:pPr algn="ctr">
                <a:lnSpc>
                  <a:spcPct val="90000"/>
                </a:lnSpc>
                <a:spcAft>
                  <a:spcPts val="600"/>
                </a:spcAft>
              </a:pPr>
              <a:r>
                <a:rPr lang="en-US" sz="1200" dirty="0">
                  <a:gradFill>
                    <a:gsLst>
                      <a:gs pos="2917">
                        <a:schemeClr val="tx1"/>
                      </a:gs>
                      <a:gs pos="30000">
                        <a:schemeClr val="tx1"/>
                      </a:gs>
                    </a:gsLst>
                    <a:lin ang="5400000" scaled="0"/>
                  </a:gradFill>
                </a:rPr>
                <a:t>Query &amp; Predict</a:t>
              </a:r>
            </a:p>
          </p:txBody>
        </p:sp>
      </p:grpSp>
      <p:cxnSp>
        <p:nvCxnSpPr>
          <p:cNvPr id="83" name="Connector: Elbow 82">
            <a:extLst>
              <a:ext uri="{FF2B5EF4-FFF2-40B4-BE49-F238E27FC236}">
                <a16:creationId xmlns:a16="http://schemas.microsoft.com/office/drawing/2014/main" id="{5E088305-9752-419C-9A20-0D796C92751C}"/>
              </a:ext>
            </a:extLst>
          </p:cNvPr>
          <p:cNvCxnSpPr>
            <a:cxnSpLocks/>
            <a:stCxn id="71" idx="3"/>
            <a:endCxn id="81" idx="1"/>
          </p:cNvCxnSpPr>
          <p:nvPr/>
        </p:nvCxnSpPr>
        <p:spPr>
          <a:xfrm flipV="1">
            <a:off x="8758341" y="1825563"/>
            <a:ext cx="435947" cy="1515976"/>
          </a:xfrm>
          <a:prstGeom prst="bentConnector3">
            <a:avLst>
              <a:gd name="adj1" fmla="val 50000"/>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C8CE92B3-8A38-4962-A1DA-EDB8EF6B9B00}"/>
              </a:ext>
            </a:extLst>
          </p:cNvPr>
          <p:cNvGrpSpPr/>
          <p:nvPr/>
        </p:nvGrpSpPr>
        <p:grpSpPr>
          <a:xfrm>
            <a:off x="10817511" y="1527480"/>
            <a:ext cx="1274643" cy="1433027"/>
            <a:chOff x="2612382" y="5034521"/>
            <a:chExt cx="1274643" cy="1433027"/>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3049874" y="5034521"/>
              <a:ext cx="401656" cy="476250"/>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871008"/>
            </a:xfrm>
            <a:prstGeom prst="rect">
              <a:avLst/>
            </a:prstGeom>
            <a:noFill/>
          </p:spPr>
          <p:txBody>
            <a:bodyPr wrap="square" lIns="182880" tIns="146304" rIns="182880" bIns="14630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Power BI</a:t>
              </a:r>
            </a:p>
            <a:p>
              <a:pPr algn="ctr">
                <a:lnSpc>
                  <a:spcPct val="90000"/>
                </a:lnSpc>
                <a:spcAft>
                  <a:spcPts val="600"/>
                </a:spcAft>
              </a:pPr>
              <a:r>
                <a:rPr lang="en-US" sz="1200" dirty="0">
                  <a:gradFill>
                    <a:gsLst>
                      <a:gs pos="2917">
                        <a:schemeClr val="tx1"/>
                      </a:gs>
                      <a:gs pos="30000">
                        <a:schemeClr val="tx1"/>
                      </a:gs>
                    </a:gsLst>
                    <a:lin ang="5400000" scaled="0"/>
                  </a:gradFill>
                </a:rPr>
                <a:t>Dashboards &amp; Reports</a:t>
              </a:r>
            </a:p>
          </p:txBody>
        </p:sp>
      </p:grpSp>
      <p:cxnSp>
        <p:nvCxnSpPr>
          <p:cNvPr id="92" name="Connector: Elbow 91">
            <a:extLst>
              <a:ext uri="{FF2B5EF4-FFF2-40B4-BE49-F238E27FC236}">
                <a16:creationId xmlns:a16="http://schemas.microsoft.com/office/drawing/2014/main" id="{B68BD151-792F-405D-934F-1C3C2216EE1E}"/>
              </a:ext>
            </a:extLst>
          </p:cNvPr>
          <p:cNvCxnSpPr>
            <a:cxnSpLocks/>
            <a:stCxn id="81" idx="3"/>
            <a:endCxn id="89" idx="1"/>
          </p:cNvCxnSpPr>
          <p:nvPr/>
        </p:nvCxnSpPr>
        <p:spPr>
          <a:xfrm flipV="1">
            <a:off x="9670538" y="1765605"/>
            <a:ext cx="1584465" cy="59958"/>
          </a:xfrm>
          <a:prstGeom prst="bentConnector3">
            <a:avLst>
              <a:gd name="adj1" fmla="val 50000"/>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0EEAE8B2-8352-449A-BC73-2907B32C0DEC}"/>
              </a:ext>
            </a:extLst>
          </p:cNvPr>
          <p:cNvGrpSpPr/>
          <p:nvPr/>
        </p:nvGrpSpPr>
        <p:grpSpPr>
          <a:xfrm>
            <a:off x="2759514" y="3381839"/>
            <a:ext cx="1274643" cy="1433027"/>
            <a:chOff x="2612382" y="5034521"/>
            <a:chExt cx="1274643" cy="1433027"/>
          </a:xfrm>
        </p:grpSpPr>
        <p:pic>
          <p:nvPicPr>
            <p:cNvPr id="102" name="Graphic 101">
              <a:extLst>
                <a:ext uri="{FF2B5EF4-FFF2-40B4-BE49-F238E27FC236}">
                  <a16:creationId xmlns:a16="http://schemas.microsoft.com/office/drawing/2014/main" id="{F9ADC851-57DF-40DA-B3FC-9ED0DBE4716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3012577" y="5034521"/>
              <a:ext cx="476250" cy="476250"/>
            </a:xfrm>
            <a:prstGeom prst="rect">
              <a:avLst/>
            </a:prstGeom>
          </p:spPr>
        </p:pic>
        <p:sp>
          <p:nvSpPr>
            <p:cNvPr id="103" name="TextBox 102">
              <a:extLst>
                <a:ext uri="{FF2B5EF4-FFF2-40B4-BE49-F238E27FC236}">
                  <a16:creationId xmlns:a16="http://schemas.microsoft.com/office/drawing/2014/main" id="{D98CDA6B-9058-4931-AF47-BCC1F7EF5676}"/>
                </a:ext>
              </a:extLst>
            </p:cNvPr>
            <p:cNvSpPr txBox="1"/>
            <p:nvPr/>
          </p:nvSpPr>
          <p:spPr>
            <a:xfrm>
              <a:off x="2612382" y="5596540"/>
              <a:ext cx="1274643" cy="871008"/>
            </a:xfrm>
            <a:prstGeom prst="rect">
              <a:avLst/>
            </a:prstGeom>
            <a:noFill/>
          </p:spPr>
          <p:txBody>
            <a:bodyPr wrap="square" lIns="182880" tIns="146304" rIns="182880" bIns="14630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Stream Analytics</a:t>
              </a:r>
            </a:p>
            <a:p>
              <a:pPr algn="ctr">
                <a:lnSpc>
                  <a:spcPct val="90000"/>
                </a:lnSpc>
                <a:spcAft>
                  <a:spcPts val="600"/>
                </a:spcAft>
              </a:pPr>
              <a:r>
                <a:rPr lang="en-US" sz="1200" dirty="0">
                  <a:gradFill>
                    <a:gsLst>
                      <a:gs pos="2917">
                        <a:schemeClr val="tx1"/>
                      </a:gs>
                      <a:gs pos="30000">
                        <a:schemeClr val="tx1"/>
                      </a:gs>
                    </a:gsLst>
                    <a:lin ang="5400000" scaled="0"/>
                  </a:gradFill>
                </a:rPr>
                <a:t>Data Lake</a:t>
              </a:r>
            </a:p>
          </p:txBody>
        </p:sp>
      </p:grpSp>
      <p:grpSp>
        <p:nvGrpSpPr>
          <p:cNvPr id="107" name="Group 106">
            <a:extLst>
              <a:ext uri="{FF2B5EF4-FFF2-40B4-BE49-F238E27FC236}">
                <a16:creationId xmlns:a16="http://schemas.microsoft.com/office/drawing/2014/main" id="{BE58A834-A714-4A31-B3D7-8F5C88AB3396}"/>
              </a:ext>
            </a:extLst>
          </p:cNvPr>
          <p:cNvGrpSpPr/>
          <p:nvPr/>
        </p:nvGrpSpPr>
        <p:grpSpPr>
          <a:xfrm>
            <a:off x="2063220" y="4988117"/>
            <a:ext cx="1274643" cy="1433027"/>
            <a:chOff x="2612382" y="5034521"/>
            <a:chExt cx="1274643" cy="1433027"/>
          </a:xfrm>
        </p:grpSpPr>
        <p:pic>
          <p:nvPicPr>
            <p:cNvPr id="108" name="Graphic 107">
              <a:extLst>
                <a:ext uri="{FF2B5EF4-FFF2-40B4-BE49-F238E27FC236}">
                  <a16:creationId xmlns:a16="http://schemas.microsoft.com/office/drawing/2014/main" id="{E2E02E97-F65D-474D-A1E9-4E5982E4979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3012577" y="5034521"/>
              <a:ext cx="476250" cy="476250"/>
            </a:xfrm>
            <a:prstGeom prst="rect">
              <a:avLst/>
            </a:prstGeom>
          </p:spPr>
        </p:pic>
        <p:sp>
          <p:nvSpPr>
            <p:cNvPr id="109" name="TextBox 108">
              <a:extLst>
                <a:ext uri="{FF2B5EF4-FFF2-40B4-BE49-F238E27FC236}">
                  <a16:creationId xmlns:a16="http://schemas.microsoft.com/office/drawing/2014/main" id="{1CE49ACB-0801-4AB5-B96D-6C82153FF640}"/>
                </a:ext>
              </a:extLst>
            </p:cNvPr>
            <p:cNvSpPr txBox="1"/>
            <p:nvPr/>
          </p:nvSpPr>
          <p:spPr>
            <a:xfrm>
              <a:off x="2612382" y="5596540"/>
              <a:ext cx="1274643" cy="871008"/>
            </a:xfrm>
            <a:prstGeom prst="rect">
              <a:avLst/>
            </a:prstGeom>
            <a:noFill/>
          </p:spPr>
          <p:txBody>
            <a:bodyPr wrap="square" lIns="182880" tIns="146304" rIns="182880" bIns="14630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Event Hubs</a:t>
              </a:r>
            </a:p>
            <a:p>
              <a:pPr algn="ctr">
                <a:lnSpc>
                  <a:spcPct val="90000"/>
                </a:lnSpc>
                <a:spcAft>
                  <a:spcPts val="600"/>
                </a:spcAft>
              </a:pPr>
              <a:r>
                <a:rPr lang="en-US" sz="1200" dirty="0">
                  <a:gradFill>
                    <a:gsLst>
                      <a:gs pos="2917">
                        <a:schemeClr val="tx1"/>
                      </a:gs>
                      <a:gs pos="30000">
                        <a:schemeClr val="tx1"/>
                      </a:gs>
                    </a:gsLst>
                    <a:lin ang="5400000" scaled="0"/>
                  </a:gradFill>
                </a:rPr>
                <a:t>Streaming Data</a:t>
              </a:r>
            </a:p>
          </p:txBody>
        </p:sp>
      </p:grpSp>
      <p:cxnSp>
        <p:nvCxnSpPr>
          <p:cNvPr id="110" name="Connector: Elbow 109">
            <a:extLst>
              <a:ext uri="{FF2B5EF4-FFF2-40B4-BE49-F238E27FC236}">
                <a16:creationId xmlns:a16="http://schemas.microsoft.com/office/drawing/2014/main" id="{3E911A98-9045-49A3-9098-56C8A90A860D}"/>
              </a:ext>
            </a:extLst>
          </p:cNvPr>
          <p:cNvCxnSpPr>
            <a:cxnSpLocks/>
            <a:stCxn id="46" idx="3"/>
            <a:endCxn id="108" idx="0"/>
          </p:cNvCxnSpPr>
          <p:nvPr/>
        </p:nvCxnSpPr>
        <p:spPr>
          <a:xfrm>
            <a:off x="2405553" y="3641962"/>
            <a:ext cx="295987" cy="1346155"/>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278AAC23-A900-43B3-80BB-8B7FA68DD26B}"/>
              </a:ext>
            </a:extLst>
          </p:cNvPr>
          <p:cNvCxnSpPr>
            <a:cxnSpLocks/>
            <a:stCxn id="108" idx="3"/>
            <a:endCxn id="102" idx="1"/>
          </p:cNvCxnSpPr>
          <p:nvPr/>
        </p:nvCxnSpPr>
        <p:spPr>
          <a:xfrm flipV="1">
            <a:off x="2939665" y="3619964"/>
            <a:ext cx="220044" cy="1606278"/>
          </a:xfrm>
          <a:prstGeom prst="bentConnector3">
            <a:avLst>
              <a:gd name="adj1" fmla="val 2114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id="{7B415000-4B60-4A27-AB62-FA0DC994E51A}"/>
              </a:ext>
            </a:extLst>
          </p:cNvPr>
          <p:cNvGrpSpPr/>
          <p:nvPr/>
        </p:nvGrpSpPr>
        <p:grpSpPr>
          <a:xfrm>
            <a:off x="1206116" y="4992382"/>
            <a:ext cx="1274643" cy="1433027"/>
            <a:chOff x="2612382" y="5034521"/>
            <a:chExt cx="1274643" cy="1433027"/>
          </a:xfrm>
        </p:grpSpPr>
        <p:pic>
          <p:nvPicPr>
            <p:cNvPr id="122" name="Graphic 121">
              <a:extLst>
                <a:ext uri="{FF2B5EF4-FFF2-40B4-BE49-F238E27FC236}">
                  <a16:creationId xmlns:a16="http://schemas.microsoft.com/office/drawing/2014/main" id="{8F5D72CE-680A-4BB6-B7F1-6A80028A6B6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3012577" y="5034521"/>
              <a:ext cx="476250" cy="476250"/>
            </a:xfrm>
            <a:prstGeom prst="rect">
              <a:avLst/>
            </a:prstGeom>
          </p:spPr>
        </p:pic>
        <p:sp>
          <p:nvSpPr>
            <p:cNvPr id="123" name="TextBox 122">
              <a:extLst>
                <a:ext uri="{FF2B5EF4-FFF2-40B4-BE49-F238E27FC236}">
                  <a16:creationId xmlns:a16="http://schemas.microsoft.com/office/drawing/2014/main" id="{AF9F3FD9-CA90-4A1A-AC90-AEBB465A13D2}"/>
                </a:ext>
              </a:extLst>
            </p:cNvPr>
            <p:cNvSpPr txBox="1"/>
            <p:nvPr/>
          </p:nvSpPr>
          <p:spPr>
            <a:xfrm>
              <a:off x="2612382" y="5596540"/>
              <a:ext cx="1274643" cy="871008"/>
            </a:xfrm>
            <a:prstGeom prst="rect">
              <a:avLst/>
            </a:prstGeom>
            <a:noFill/>
          </p:spPr>
          <p:txBody>
            <a:bodyPr wrap="square" lIns="182880" tIns="146304" rIns="182880" bIns="14630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IoT Hub</a:t>
              </a:r>
            </a:p>
            <a:p>
              <a:pPr algn="ctr">
                <a:lnSpc>
                  <a:spcPct val="90000"/>
                </a:lnSpc>
                <a:spcAft>
                  <a:spcPts val="600"/>
                </a:spcAft>
              </a:pPr>
              <a:r>
                <a:rPr lang="en-US" sz="1200" dirty="0">
                  <a:gradFill>
                    <a:gsLst>
                      <a:gs pos="2917">
                        <a:schemeClr val="tx1"/>
                      </a:gs>
                      <a:gs pos="30000">
                        <a:schemeClr val="tx1"/>
                      </a:gs>
                    </a:gsLst>
                    <a:lin ang="5400000" scaled="0"/>
                  </a:gradFill>
                </a:rPr>
                <a:t>Streaming Data</a:t>
              </a:r>
            </a:p>
          </p:txBody>
        </p:sp>
      </p:grpSp>
      <p:cxnSp>
        <p:nvCxnSpPr>
          <p:cNvPr id="138" name="Connector: Elbow 137">
            <a:extLst>
              <a:ext uri="{FF2B5EF4-FFF2-40B4-BE49-F238E27FC236}">
                <a16:creationId xmlns:a16="http://schemas.microsoft.com/office/drawing/2014/main" id="{4BD4FA7C-7592-4146-BA3A-4630F2EA2856}"/>
              </a:ext>
            </a:extLst>
          </p:cNvPr>
          <p:cNvCxnSpPr>
            <a:cxnSpLocks/>
            <a:stCxn id="123" idx="2"/>
          </p:cNvCxnSpPr>
          <p:nvPr/>
        </p:nvCxnSpPr>
        <p:spPr>
          <a:xfrm rot="5400000" flipH="1" flipV="1">
            <a:off x="1683056" y="4896045"/>
            <a:ext cx="1689745" cy="1368983"/>
          </a:xfrm>
          <a:prstGeom prst="bentConnector3">
            <a:avLst>
              <a:gd name="adj1" fmla="val -13529"/>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802B639B-529C-4AE5-8EE3-DFC476DD2CD5}"/>
              </a:ext>
            </a:extLst>
          </p:cNvPr>
          <p:cNvCxnSpPr>
            <a:cxnSpLocks/>
            <a:stCxn id="102" idx="3"/>
            <a:endCxn id="27" idx="0"/>
          </p:cNvCxnSpPr>
          <p:nvPr/>
        </p:nvCxnSpPr>
        <p:spPr>
          <a:xfrm>
            <a:off x="3635959" y="3619964"/>
            <a:ext cx="280936" cy="133134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9" name="Group 148">
            <a:extLst>
              <a:ext uri="{FF2B5EF4-FFF2-40B4-BE49-F238E27FC236}">
                <a16:creationId xmlns:a16="http://schemas.microsoft.com/office/drawing/2014/main" id="{BE46F456-DB35-4301-8B3F-202F0BC8CB75}"/>
              </a:ext>
            </a:extLst>
          </p:cNvPr>
          <p:cNvGrpSpPr/>
          <p:nvPr/>
        </p:nvGrpSpPr>
        <p:grpSpPr>
          <a:xfrm>
            <a:off x="9720780" y="2432325"/>
            <a:ext cx="1274643" cy="1599226"/>
            <a:chOff x="2612382" y="5034521"/>
            <a:chExt cx="1274643" cy="1599226"/>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1037207"/>
            </a:xfrm>
            <a:prstGeom prst="rect">
              <a:avLst/>
            </a:prstGeom>
            <a:noFill/>
          </p:spPr>
          <p:txBody>
            <a:bodyPr wrap="square" lIns="182880" tIns="146304" rIns="182880" bIns="14630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SQL On-Demand</a:t>
              </a:r>
            </a:p>
            <a:p>
              <a:pPr algn="ctr">
                <a:lnSpc>
                  <a:spcPct val="90000"/>
                </a:lnSpc>
                <a:spcAft>
                  <a:spcPts val="600"/>
                </a:spcAft>
              </a:pPr>
              <a:r>
                <a:rPr lang="en-US" sz="1200" dirty="0">
                  <a:gradFill>
                    <a:gsLst>
                      <a:gs pos="2917">
                        <a:schemeClr val="tx1"/>
                      </a:gs>
                      <a:gs pos="30000">
                        <a:schemeClr val="tx1"/>
                      </a:gs>
                    </a:gsLst>
                    <a:lin ang="5400000" scaled="0"/>
                  </a:gradFill>
                </a:rPr>
                <a:t>Ad-Hoc Query</a:t>
              </a:r>
            </a:p>
          </p:txBody>
        </p:sp>
      </p:grpSp>
      <p:cxnSp>
        <p:nvCxnSpPr>
          <p:cNvPr id="153" name="Connector: Elbow 152">
            <a:extLst>
              <a:ext uri="{FF2B5EF4-FFF2-40B4-BE49-F238E27FC236}">
                <a16:creationId xmlns:a16="http://schemas.microsoft.com/office/drawing/2014/main" id="{5663A498-318E-474B-9B7E-6BCB4488BA3F}"/>
              </a:ext>
            </a:extLst>
          </p:cNvPr>
          <p:cNvCxnSpPr>
            <a:stCxn id="71" idx="3"/>
            <a:endCxn id="150" idx="1"/>
          </p:cNvCxnSpPr>
          <p:nvPr/>
        </p:nvCxnSpPr>
        <p:spPr>
          <a:xfrm flipV="1">
            <a:off x="8758341" y="2670450"/>
            <a:ext cx="1362634" cy="671089"/>
          </a:xfrm>
          <a:prstGeom prst="bentConnector3">
            <a:avLst>
              <a:gd name="adj1" fmla="val 80757"/>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50" idx="1"/>
          </p:cNvCxnSpPr>
          <p:nvPr/>
        </p:nvCxnSpPr>
        <p:spPr>
          <a:xfrm flipV="1">
            <a:off x="4155020" y="2670450"/>
            <a:ext cx="5965955" cy="2518987"/>
          </a:xfrm>
          <a:prstGeom prst="bentConnector3">
            <a:avLst>
              <a:gd name="adj1" fmla="val 96875"/>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99E1CCDE-C12C-4C7E-91B7-F56636149413}"/>
              </a:ext>
            </a:extLst>
          </p:cNvPr>
          <p:cNvGrpSpPr/>
          <p:nvPr/>
        </p:nvGrpSpPr>
        <p:grpSpPr>
          <a:xfrm>
            <a:off x="6577379" y="3306992"/>
            <a:ext cx="1148368" cy="1608467"/>
            <a:chOff x="2639041" y="5034521"/>
            <a:chExt cx="1148368" cy="1608467"/>
          </a:xfrm>
        </p:grpSpPr>
        <p:pic>
          <p:nvPicPr>
            <p:cNvPr id="165" name="Graphic 164">
              <a:extLst>
                <a:ext uri="{FF2B5EF4-FFF2-40B4-BE49-F238E27FC236}">
                  <a16:creationId xmlns:a16="http://schemas.microsoft.com/office/drawing/2014/main" id="{CA9C2883-1FDF-4992-9897-91F933EAC29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3029553" y="5034521"/>
              <a:ext cx="442298" cy="476250"/>
            </a:xfrm>
            <a:prstGeom prst="rect">
              <a:avLst/>
            </a:prstGeom>
          </p:spPr>
        </p:pic>
        <p:sp>
          <p:nvSpPr>
            <p:cNvPr id="166" name="TextBox 165">
              <a:extLst>
                <a:ext uri="{FF2B5EF4-FFF2-40B4-BE49-F238E27FC236}">
                  <a16:creationId xmlns:a16="http://schemas.microsoft.com/office/drawing/2014/main" id="{2D2DA33C-D738-4BEA-8C25-616C2ECA9274}"/>
                </a:ext>
              </a:extLst>
            </p:cNvPr>
            <p:cNvSpPr txBox="1"/>
            <p:nvPr/>
          </p:nvSpPr>
          <p:spPr>
            <a:xfrm>
              <a:off x="2639041" y="5605781"/>
              <a:ext cx="1148368" cy="1037207"/>
            </a:xfrm>
            <a:prstGeom prst="rect">
              <a:avLst/>
            </a:prstGeom>
            <a:noFill/>
          </p:spPr>
          <p:txBody>
            <a:bodyPr wrap="square" lIns="182880" tIns="146304" rIns="182880" bIns="14630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Azure ML</a:t>
              </a:r>
            </a:p>
            <a:p>
              <a:pPr algn="ctr">
                <a:lnSpc>
                  <a:spcPct val="90000"/>
                </a:lnSpc>
                <a:spcAft>
                  <a:spcPts val="600"/>
                </a:spcAft>
              </a:pPr>
              <a:r>
                <a:rPr lang="en-US" sz="1200" dirty="0">
                  <a:gradFill>
                    <a:gsLst>
                      <a:gs pos="2917">
                        <a:schemeClr val="tx1"/>
                      </a:gs>
                      <a:gs pos="30000">
                        <a:schemeClr val="tx1"/>
                      </a:gs>
                    </a:gsLst>
                    <a:lin ang="5400000" scaled="0"/>
                  </a:gradFill>
                </a:rPr>
                <a:t>Model Training &amp; Registry</a:t>
              </a:r>
            </a:p>
          </p:txBody>
        </p:sp>
      </p:grpSp>
      <p:cxnSp>
        <p:nvCxnSpPr>
          <p:cNvPr id="167" name="Connector: Elbow 166">
            <a:extLst>
              <a:ext uri="{FF2B5EF4-FFF2-40B4-BE49-F238E27FC236}">
                <a16:creationId xmlns:a16="http://schemas.microsoft.com/office/drawing/2014/main" id="{3CECCD55-4CD4-4285-9E5D-2F9128BBEB89}"/>
              </a:ext>
            </a:extLst>
          </p:cNvPr>
          <p:cNvCxnSpPr>
            <a:cxnSpLocks/>
            <a:endCxn id="165" idx="1"/>
          </p:cNvCxnSpPr>
          <p:nvPr/>
        </p:nvCxnSpPr>
        <p:spPr>
          <a:xfrm rot="5400000">
            <a:off x="6882595" y="3188711"/>
            <a:ext cx="441703" cy="271109"/>
          </a:xfrm>
          <a:prstGeom prst="bentConnector4">
            <a:avLst>
              <a:gd name="adj1" fmla="val 23045"/>
              <a:gd name="adj2" fmla="val 184320"/>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1" name="Connector: Elbow 170">
            <a:extLst>
              <a:ext uri="{FF2B5EF4-FFF2-40B4-BE49-F238E27FC236}">
                <a16:creationId xmlns:a16="http://schemas.microsoft.com/office/drawing/2014/main" id="{7BCE73FB-9B8A-4FB9-8F89-02D085779E78}"/>
              </a:ext>
            </a:extLst>
          </p:cNvPr>
          <p:cNvCxnSpPr>
            <a:cxnSpLocks/>
            <a:stCxn id="165" idx="3"/>
            <a:endCxn id="71" idx="1"/>
          </p:cNvCxnSpPr>
          <p:nvPr/>
        </p:nvCxnSpPr>
        <p:spPr>
          <a:xfrm flipV="1">
            <a:off x="7410189" y="3341539"/>
            <a:ext cx="871902" cy="203578"/>
          </a:xfrm>
          <a:prstGeom prst="bentConnector3">
            <a:avLst>
              <a:gd name="adj1" fmla="val 50000"/>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0383884E-042B-4BEB-9F40-DC30A63D085F}"/>
              </a:ext>
            </a:extLst>
          </p:cNvPr>
          <p:cNvSpPr/>
          <p:nvPr/>
        </p:nvSpPr>
        <p:spPr>
          <a:xfrm>
            <a:off x="5228900" y="5500310"/>
            <a:ext cx="1195264" cy="258532"/>
          </a:xfrm>
          <a:prstGeom prst="rect">
            <a:avLst/>
          </a:prstGeom>
        </p:spPr>
        <p:txBody>
          <a:bodyPr wrap="none">
            <a:spAutoFit/>
          </a:bodyPr>
          <a:lstStyle/>
          <a:p>
            <a:pPr algn="ctr">
              <a:lnSpc>
                <a:spcPct val="90000"/>
              </a:lnSpc>
              <a:spcAft>
                <a:spcPts val="600"/>
              </a:spcAft>
            </a:pPr>
            <a:r>
              <a:rPr lang="en-US" sz="1200" dirty="0">
                <a:gradFill>
                  <a:gsLst>
                    <a:gs pos="2917">
                      <a:schemeClr val="tx1"/>
                    </a:gs>
                    <a:gs pos="30000">
                      <a:schemeClr val="tx1"/>
                    </a:gs>
                  </a:gsLst>
                  <a:lin ang="5400000" scaled="0"/>
                </a:gradFill>
              </a:rPr>
              <a:t>Explore &amp; Prep</a:t>
            </a:r>
          </a:p>
        </p:txBody>
      </p:sp>
      <p:sp>
        <p:nvSpPr>
          <p:cNvPr id="84" name="TextBox 83">
            <a:extLst>
              <a:ext uri="{FF2B5EF4-FFF2-40B4-BE49-F238E27FC236}">
                <a16:creationId xmlns:a16="http://schemas.microsoft.com/office/drawing/2014/main" id="{C166E098-1CA3-4250-9653-2843C982B9D1}"/>
              </a:ext>
            </a:extLst>
          </p:cNvPr>
          <p:cNvSpPr txBox="1"/>
          <p:nvPr/>
        </p:nvSpPr>
        <p:spPr>
          <a:xfrm>
            <a:off x="4825105" y="2613002"/>
            <a:ext cx="595271"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477187" y="3013724"/>
            <a:ext cx="1274643" cy="1356083"/>
            <a:chOff x="2612382" y="5034521"/>
            <a:chExt cx="1274643" cy="1356083"/>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24">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794064"/>
            </a:xfrm>
            <a:prstGeom prst="rect">
              <a:avLst/>
            </a:prstGeom>
            <a:noFill/>
          </p:spPr>
          <p:txBody>
            <a:bodyPr wrap="square" lIns="182880" tIns="146304" rIns="182880" bIns="14630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SQL Pools / SQL On-Demand</a:t>
              </a:r>
            </a:p>
          </p:txBody>
        </p:sp>
      </p:grpSp>
    </p:spTree>
    <p:extLst>
      <p:ext uri="{BB962C8B-B14F-4D97-AF65-F5344CB8AC3E}">
        <p14:creationId xmlns:p14="http://schemas.microsoft.com/office/powerpoint/2010/main" val="57631397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B84C4DE-751B-4350-BF25-2B54C3E796A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1050" y="362568"/>
            <a:ext cx="2112447" cy="2112447"/>
          </a:xfrm>
          <a:prstGeom prst="rect">
            <a:avLst/>
          </a:prstGeom>
        </p:spPr>
      </p:pic>
      <p:pic>
        <p:nvPicPr>
          <p:cNvPr id="5" name="Graphic 4">
            <a:extLst>
              <a:ext uri="{FF2B5EF4-FFF2-40B4-BE49-F238E27FC236}">
                <a16:creationId xmlns:a16="http://schemas.microsoft.com/office/drawing/2014/main" id="{D7060EDC-82C6-45C5-80FA-F2B858FF58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2728" y="3576823"/>
            <a:ext cx="1550348" cy="1550348"/>
          </a:xfrm>
          <a:prstGeom prst="rect">
            <a:avLst/>
          </a:prstGeom>
        </p:spPr>
      </p:pic>
      <p:pic>
        <p:nvPicPr>
          <p:cNvPr id="7" name="Graphic 6">
            <a:extLst>
              <a:ext uri="{FF2B5EF4-FFF2-40B4-BE49-F238E27FC236}">
                <a16:creationId xmlns:a16="http://schemas.microsoft.com/office/drawing/2014/main" id="{C5C59E59-66F5-4F24-AFE5-070C3ADB781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69673" y="2475015"/>
            <a:ext cx="1000125" cy="1000125"/>
          </a:xfrm>
          <a:prstGeom prst="rect">
            <a:avLst/>
          </a:prstGeom>
        </p:spPr>
      </p:pic>
    </p:spTree>
    <p:extLst>
      <p:ext uri="{BB962C8B-B14F-4D97-AF65-F5344CB8AC3E}">
        <p14:creationId xmlns:p14="http://schemas.microsoft.com/office/powerpoint/2010/main" val="116283819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Hexagon 7">
            <a:extLst>
              <a:ext uri="{FF2B5EF4-FFF2-40B4-BE49-F238E27FC236}">
                <a16:creationId xmlns:a16="http://schemas.microsoft.com/office/drawing/2014/main" id="{E521BC03-97DC-48AF-BB32-0DF13D9FF212}"/>
              </a:ext>
            </a:extLst>
          </p:cNvPr>
          <p:cNvSpPr/>
          <p:nvPr/>
        </p:nvSpPr>
        <p:spPr bwMode="auto">
          <a:xfrm rot="1871299">
            <a:off x="3196130" y="927244"/>
            <a:ext cx="5623427" cy="5132922"/>
          </a:xfrm>
          <a:custGeom>
            <a:avLst/>
            <a:gdLst>
              <a:gd name="connsiteX0" fmla="*/ 0 w 793120"/>
              <a:gd name="connsiteY0" fmla="*/ 341862 h 683724"/>
              <a:gd name="connsiteX1" fmla="*/ 170931 w 793120"/>
              <a:gd name="connsiteY1" fmla="*/ 0 h 683724"/>
              <a:gd name="connsiteX2" fmla="*/ 622189 w 793120"/>
              <a:gd name="connsiteY2" fmla="*/ 0 h 683724"/>
              <a:gd name="connsiteX3" fmla="*/ 793120 w 793120"/>
              <a:gd name="connsiteY3" fmla="*/ 341862 h 683724"/>
              <a:gd name="connsiteX4" fmla="*/ 622189 w 793120"/>
              <a:gd name="connsiteY4" fmla="*/ 683724 h 683724"/>
              <a:gd name="connsiteX5" fmla="*/ 170931 w 793120"/>
              <a:gd name="connsiteY5" fmla="*/ 683724 h 683724"/>
              <a:gd name="connsiteX6" fmla="*/ 0 w 793120"/>
              <a:gd name="connsiteY6" fmla="*/ 341862 h 683724"/>
              <a:gd name="connsiteX0" fmla="*/ 0 w 816122"/>
              <a:gd name="connsiteY0" fmla="*/ 378324 h 683724"/>
              <a:gd name="connsiteX1" fmla="*/ 193933 w 816122"/>
              <a:gd name="connsiteY1" fmla="*/ 0 h 683724"/>
              <a:gd name="connsiteX2" fmla="*/ 645191 w 816122"/>
              <a:gd name="connsiteY2" fmla="*/ 0 h 683724"/>
              <a:gd name="connsiteX3" fmla="*/ 816122 w 816122"/>
              <a:gd name="connsiteY3" fmla="*/ 341862 h 683724"/>
              <a:gd name="connsiteX4" fmla="*/ 645191 w 816122"/>
              <a:gd name="connsiteY4" fmla="*/ 683724 h 683724"/>
              <a:gd name="connsiteX5" fmla="*/ 193933 w 816122"/>
              <a:gd name="connsiteY5" fmla="*/ 683724 h 683724"/>
              <a:gd name="connsiteX6" fmla="*/ 0 w 816122"/>
              <a:gd name="connsiteY6" fmla="*/ 378324 h 683724"/>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45191 w 816122"/>
              <a:gd name="connsiteY4" fmla="*/ 683724 h 734629"/>
              <a:gd name="connsiteX5" fmla="*/ 221528 w 816122"/>
              <a:gd name="connsiteY5" fmla="*/ 734629 h 734629"/>
              <a:gd name="connsiteX6" fmla="*/ 0 w 816122"/>
              <a:gd name="connsiteY6" fmla="*/ 378324 h 734629"/>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37753 w 816122"/>
              <a:gd name="connsiteY4" fmla="*/ 713984 h 734629"/>
              <a:gd name="connsiteX5" fmla="*/ 221528 w 816122"/>
              <a:gd name="connsiteY5" fmla="*/ 734629 h 734629"/>
              <a:gd name="connsiteX6" fmla="*/ 0 w 816122"/>
              <a:gd name="connsiteY6" fmla="*/ 378324 h 734629"/>
              <a:gd name="connsiteX0" fmla="*/ 0 w 826107"/>
              <a:gd name="connsiteY0" fmla="*/ 378324 h 734629"/>
              <a:gd name="connsiteX1" fmla="*/ 193933 w 826107"/>
              <a:gd name="connsiteY1" fmla="*/ 0 h 734629"/>
              <a:gd name="connsiteX2" fmla="*/ 645191 w 826107"/>
              <a:gd name="connsiteY2" fmla="*/ 0 h 734629"/>
              <a:gd name="connsiteX3" fmla="*/ 826107 w 826107"/>
              <a:gd name="connsiteY3" fmla="*/ 358355 h 734629"/>
              <a:gd name="connsiteX4" fmla="*/ 637753 w 826107"/>
              <a:gd name="connsiteY4" fmla="*/ 713984 h 734629"/>
              <a:gd name="connsiteX5" fmla="*/ 221528 w 826107"/>
              <a:gd name="connsiteY5" fmla="*/ 734629 h 734629"/>
              <a:gd name="connsiteX6" fmla="*/ 0 w 826107"/>
              <a:gd name="connsiteY6" fmla="*/ 378324 h 734629"/>
              <a:gd name="connsiteX0" fmla="*/ 0 w 826107"/>
              <a:gd name="connsiteY0" fmla="*/ 381051 h 737356"/>
              <a:gd name="connsiteX1" fmla="*/ 193933 w 826107"/>
              <a:gd name="connsiteY1" fmla="*/ 2727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26107"/>
              <a:gd name="connsiteY0" fmla="*/ 381051 h 737356"/>
              <a:gd name="connsiteX1" fmla="*/ 202925 w 826107"/>
              <a:gd name="connsiteY1" fmla="*/ 6943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32964"/>
              <a:gd name="connsiteY0" fmla="*/ 381051 h 737356"/>
              <a:gd name="connsiteX1" fmla="*/ 202925 w 832964"/>
              <a:gd name="connsiteY1" fmla="*/ 6943 h 737356"/>
              <a:gd name="connsiteX2" fmla="*/ 617785 w 832964"/>
              <a:gd name="connsiteY2" fmla="*/ 0 h 737356"/>
              <a:gd name="connsiteX3" fmla="*/ 832964 w 832964"/>
              <a:gd name="connsiteY3" fmla="*/ 357815 h 737356"/>
              <a:gd name="connsiteX4" fmla="*/ 637753 w 832964"/>
              <a:gd name="connsiteY4" fmla="*/ 716711 h 737356"/>
              <a:gd name="connsiteX5" fmla="*/ 221528 w 832964"/>
              <a:gd name="connsiteY5" fmla="*/ 737356 h 737356"/>
              <a:gd name="connsiteX6" fmla="*/ 0 w 832964"/>
              <a:gd name="connsiteY6" fmla="*/ 381051 h 737356"/>
              <a:gd name="connsiteX0" fmla="*/ 0 w 832964"/>
              <a:gd name="connsiteY0" fmla="*/ 381051 h 736980"/>
              <a:gd name="connsiteX1" fmla="*/ 202925 w 832964"/>
              <a:gd name="connsiteY1" fmla="*/ 6943 h 736980"/>
              <a:gd name="connsiteX2" fmla="*/ 617785 w 832964"/>
              <a:gd name="connsiteY2" fmla="*/ 0 h 736980"/>
              <a:gd name="connsiteX3" fmla="*/ 832964 w 832964"/>
              <a:gd name="connsiteY3" fmla="*/ 357815 h 736980"/>
              <a:gd name="connsiteX4" fmla="*/ 637753 w 832964"/>
              <a:gd name="connsiteY4" fmla="*/ 716711 h 736980"/>
              <a:gd name="connsiteX5" fmla="*/ 212910 w 832964"/>
              <a:gd name="connsiteY5" fmla="*/ 736980 h 736980"/>
              <a:gd name="connsiteX6" fmla="*/ 0 w 832964"/>
              <a:gd name="connsiteY6" fmla="*/ 381051 h 736980"/>
              <a:gd name="connsiteX0" fmla="*/ 0 w 832964"/>
              <a:gd name="connsiteY0" fmla="*/ 381051 h 735059"/>
              <a:gd name="connsiteX1" fmla="*/ 202925 w 832964"/>
              <a:gd name="connsiteY1" fmla="*/ 6943 h 735059"/>
              <a:gd name="connsiteX2" fmla="*/ 617785 w 832964"/>
              <a:gd name="connsiteY2" fmla="*/ 0 h 735059"/>
              <a:gd name="connsiteX3" fmla="*/ 832964 w 832964"/>
              <a:gd name="connsiteY3" fmla="*/ 357815 h 735059"/>
              <a:gd name="connsiteX4" fmla="*/ 637753 w 832964"/>
              <a:gd name="connsiteY4" fmla="*/ 716711 h 735059"/>
              <a:gd name="connsiteX5" fmla="*/ 214544 w 832964"/>
              <a:gd name="connsiteY5" fmla="*/ 735059 h 735059"/>
              <a:gd name="connsiteX6" fmla="*/ 0 w 832964"/>
              <a:gd name="connsiteY6" fmla="*/ 381051 h 735059"/>
              <a:gd name="connsiteX0" fmla="*/ 0 w 838960"/>
              <a:gd name="connsiteY0" fmla="*/ 385978 h 735059"/>
              <a:gd name="connsiteX1" fmla="*/ 208921 w 838960"/>
              <a:gd name="connsiteY1" fmla="*/ 6943 h 735059"/>
              <a:gd name="connsiteX2" fmla="*/ 623781 w 838960"/>
              <a:gd name="connsiteY2" fmla="*/ 0 h 735059"/>
              <a:gd name="connsiteX3" fmla="*/ 838960 w 838960"/>
              <a:gd name="connsiteY3" fmla="*/ 357815 h 735059"/>
              <a:gd name="connsiteX4" fmla="*/ 643749 w 838960"/>
              <a:gd name="connsiteY4" fmla="*/ 716711 h 735059"/>
              <a:gd name="connsiteX5" fmla="*/ 220540 w 838960"/>
              <a:gd name="connsiteY5" fmla="*/ 735059 h 735059"/>
              <a:gd name="connsiteX6" fmla="*/ 0 w 838960"/>
              <a:gd name="connsiteY6" fmla="*/ 385978 h 735059"/>
              <a:gd name="connsiteX0" fmla="*/ 0 w 838960"/>
              <a:gd name="connsiteY0" fmla="*/ 383822 h 732903"/>
              <a:gd name="connsiteX1" fmla="*/ 208921 w 838960"/>
              <a:gd name="connsiteY1" fmla="*/ 4787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 name="connsiteX0" fmla="*/ 0 w 838960"/>
              <a:gd name="connsiteY0" fmla="*/ 383822 h 732903"/>
              <a:gd name="connsiteX1" fmla="*/ 197848 w 838960"/>
              <a:gd name="connsiteY1" fmla="*/ 7185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960" h="732903">
                <a:moveTo>
                  <a:pt x="0" y="383822"/>
                </a:moveTo>
                <a:lnTo>
                  <a:pt x="197848" y="7185"/>
                </a:lnTo>
                <a:lnTo>
                  <a:pt x="617551" y="0"/>
                </a:lnTo>
                <a:lnTo>
                  <a:pt x="838960" y="355659"/>
                </a:lnTo>
                <a:lnTo>
                  <a:pt x="643749" y="714555"/>
                </a:lnTo>
                <a:lnTo>
                  <a:pt x="220540" y="732903"/>
                </a:lnTo>
                <a:lnTo>
                  <a:pt x="0" y="383822"/>
                </a:lnTo>
                <a:close/>
              </a:path>
            </a:pathLst>
          </a:custGeom>
          <a:noFill/>
          <a:ln w="53975">
            <a:solidFill>
              <a:schemeClr val="accent1">
                <a:alpha val="63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F59FB396-F018-4E3F-8BA4-348966CEB295}"/>
              </a:ext>
            </a:extLst>
          </p:cNvPr>
          <p:cNvSpPr/>
          <p:nvPr/>
        </p:nvSpPr>
        <p:spPr bwMode="auto">
          <a:xfrm>
            <a:off x="8311738" y="3202852"/>
            <a:ext cx="708435" cy="708435"/>
          </a:xfrm>
          <a:prstGeom prst="ellipse">
            <a:avLst/>
          </a:prstGeom>
          <a:solidFill>
            <a:schemeClr val="tx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19" name="arrow_16">
            <a:extLst>
              <a:ext uri="{FF2B5EF4-FFF2-40B4-BE49-F238E27FC236}">
                <a16:creationId xmlns:a16="http://schemas.microsoft.com/office/drawing/2014/main" id="{F22E2883-7AD1-46CC-A5D4-56A062C91987}"/>
              </a:ext>
            </a:extLst>
          </p:cNvPr>
          <p:cNvSpPr>
            <a:spLocks noChangeAspect="1" noEditPoints="1"/>
          </p:cNvSpPr>
          <p:nvPr/>
        </p:nvSpPr>
        <p:spPr bwMode="auto">
          <a:xfrm>
            <a:off x="8650635" y="3366610"/>
            <a:ext cx="512290" cy="377584"/>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0" name="Oval 19">
            <a:extLst>
              <a:ext uri="{FF2B5EF4-FFF2-40B4-BE49-F238E27FC236}">
                <a16:creationId xmlns:a16="http://schemas.microsoft.com/office/drawing/2014/main" id="{8997C98A-0742-4390-B6D2-7BE9FB2B3E58}"/>
              </a:ext>
            </a:extLst>
          </p:cNvPr>
          <p:cNvSpPr/>
          <p:nvPr/>
        </p:nvSpPr>
        <p:spPr bwMode="auto">
          <a:xfrm>
            <a:off x="2964796" y="3201932"/>
            <a:ext cx="708435" cy="708435"/>
          </a:xfrm>
          <a:prstGeom prst="ellipse">
            <a:avLst/>
          </a:prstGeom>
          <a:solidFill>
            <a:schemeClr val="tx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21" name="arrow_25">
            <a:extLst>
              <a:ext uri="{FF2B5EF4-FFF2-40B4-BE49-F238E27FC236}">
                <a16:creationId xmlns:a16="http://schemas.microsoft.com/office/drawing/2014/main" id="{2A54F575-404F-4A84-A320-11C934E07666}"/>
              </a:ext>
            </a:extLst>
          </p:cNvPr>
          <p:cNvSpPr>
            <a:spLocks noChangeAspect="1" noEditPoints="1"/>
          </p:cNvSpPr>
          <p:nvPr/>
        </p:nvSpPr>
        <p:spPr bwMode="auto">
          <a:xfrm>
            <a:off x="3048982" y="3656646"/>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lumMod val="6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arrow_25">
            <a:extLst>
              <a:ext uri="{FF2B5EF4-FFF2-40B4-BE49-F238E27FC236}">
                <a16:creationId xmlns:a16="http://schemas.microsoft.com/office/drawing/2014/main" id="{14313E65-E509-449C-9662-DC4D2B16042E}"/>
              </a:ext>
            </a:extLst>
          </p:cNvPr>
          <p:cNvSpPr>
            <a:spLocks noChangeAspect="1" noEditPoints="1"/>
          </p:cNvSpPr>
          <p:nvPr/>
        </p:nvSpPr>
        <p:spPr bwMode="auto">
          <a:xfrm flipV="1">
            <a:off x="3048982" y="3196765"/>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lumMod val="6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08400AD5-728C-4FD4-81C4-C247B1D37248}"/>
              </a:ext>
            </a:extLst>
          </p:cNvPr>
          <p:cNvSpPr/>
          <p:nvPr/>
        </p:nvSpPr>
        <p:spPr bwMode="auto">
          <a:xfrm>
            <a:off x="1410119" y="2115283"/>
            <a:ext cx="1356138" cy="2840074"/>
          </a:xfrm>
          <a:prstGeom prst="rect">
            <a:avLst/>
          </a:prstGeom>
          <a:noFill/>
          <a:ln w="22225">
            <a:gradFill flip="none" rotWithShape="1">
              <a:gsLst>
                <a:gs pos="0">
                  <a:schemeClr val="accent1">
                    <a:alpha val="0"/>
                  </a:schemeClr>
                </a:gs>
                <a:gs pos="63000">
                  <a:schemeClr val="accent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accent1"/>
              </a:solidFill>
              <a:effectLst/>
              <a:uLnTx/>
              <a:uFillTx/>
              <a:latin typeface="Segoe UI"/>
              <a:ea typeface="Segoe UI" pitchFamily="34" charset="0"/>
              <a:cs typeface="Segoe UI" pitchFamily="34" charset="0"/>
            </a:endParaRPr>
          </a:p>
        </p:txBody>
      </p:sp>
      <p:sp>
        <p:nvSpPr>
          <p:cNvPr id="68" name="TextBox 67">
            <a:extLst>
              <a:ext uri="{FF2B5EF4-FFF2-40B4-BE49-F238E27FC236}">
                <a16:creationId xmlns:a16="http://schemas.microsoft.com/office/drawing/2014/main" id="{43DF6162-AB96-4C96-B0CF-F3C695A07032}"/>
              </a:ext>
            </a:extLst>
          </p:cNvPr>
          <p:cNvSpPr txBox="1"/>
          <p:nvPr/>
        </p:nvSpPr>
        <p:spPr>
          <a:xfrm>
            <a:off x="1680923" y="2419677"/>
            <a:ext cx="517770"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accent1"/>
                </a:solidFill>
                <a:effectLst/>
                <a:uLnTx/>
                <a:uFillTx/>
                <a:latin typeface="Segoe UI"/>
                <a:ea typeface="+mn-ea"/>
                <a:cs typeface="+mn-cs"/>
              </a:rPr>
              <a:t>On-prem</a:t>
            </a:r>
          </a:p>
        </p:txBody>
      </p:sp>
      <p:sp>
        <p:nvSpPr>
          <p:cNvPr id="70" name="TextBox 69">
            <a:extLst>
              <a:ext uri="{FF2B5EF4-FFF2-40B4-BE49-F238E27FC236}">
                <a16:creationId xmlns:a16="http://schemas.microsoft.com/office/drawing/2014/main" id="{C1F2A697-DFB0-4D14-AA42-C1B62A64B709}"/>
              </a:ext>
            </a:extLst>
          </p:cNvPr>
          <p:cNvSpPr txBox="1"/>
          <p:nvPr/>
        </p:nvSpPr>
        <p:spPr>
          <a:xfrm>
            <a:off x="1579934" y="3104168"/>
            <a:ext cx="61875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accent1"/>
                </a:solidFill>
                <a:effectLst/>
                <a:uLnTx/>
                <a:uFillTx/>
                <a:latin typeface="Segoe UI"/>
                <a:ea typeface="+mn-ea"/>
                <a:cs typeface="+mn-cs"/>
              </a:rPr>
              <a:t>Cloud data</a:t>
            </a:r>
          </a:p>
        </p:txBody>
      </p:sp>
      <p:sp>
        <p:nvSpPr>
          <p:cNvPr id="72" name="TextBox 71">
            <a:extLst>
              <a:ext uri="{FF2B5EF4-FFF2-40B4-BE49-F238E27FC236}">
                <a16:creationId xmlns:a16="http://schemas.microsoft.com/office/drawing/2014/main" id="{84670869-D862-4CD8-AC5C-AF051D2212E9}"/>
              </a:ext>
            </a:extLst>
          </p:cNvPr>
          <p:cNvSpPr txBox="1"/>
          <p:nvPr/>
        </p:nvSpPr>
        <p:spPr>
          <a:xfrm>
            <a:off x="1502989" y="3788659"/>
            <a:ext cx="695704"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accent1"/>
                </a:solidFill>
                <a:effectLst/>
                <a:uLnTx/>
                <a:uFillTx/>
                <a:latin typeface="Segoe UI"/>
                <a:ea typeface="+mn-ea"/>
                <a:cs typeface="+mn-cs"/>
              </a:rPr>
              <a:t>Applications</a:t>
            </a:r>
          </a:p>
        </p:txBody>
      </p:sp>
      <p:sp>
        <p:nvSpPr>
          <p:cNvPr id="74" name="TextBox 73">
            <a:extLst>
              <a:ext uri="{FF2B5EF4-FFF2-40B4-BE49-F238E27FC236}">
                <a16:creationId xmlns:a16="http://schemas.microsoft.com/office/drawing/2014/main" id="{A157500D-9C7E-4DB6-97B7-05C4C914A82F}"/>
              </a:ext>
            </a:extLst>
          </p:cNvPr>
          <p:cNvSpPr txBox="1"/>
          <p:nvPr/>
        </p:nvSpPr>
        <p:spPr>
          <a:xfrm>
            <a:off x="1334674" y="4473149"/>
            <a:ext cx="86401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accent1"/>
                </a:solidFill>
                <a:effectLst/>
                <a:uLnTx/>
                <a:uFillTx/>
                <a:latin typeface="Segoe UI"/>
                <a:ea typeface="+mn-ea"/>
                <a:cs typeface="+mn-cs"/>
              </a:rPr>
              <a:t>Streaming data</a:t>
            </a:r>
          </a:p>
        </p:txBody>
      </p:sp>
      <p:sp>
        <p:nvSpPr>
          <p:cNvPr id="90" name="server">
            <a:extLst>
              <a:ext uri="{FF2B5EF4-FFF2-40B4-BE49-F238E27FC236}">
                <a16:creationId xmlns:a16="http://schemas.microsoft.com/office/drawing/2014/main" id="{519ACEDB-EB28-4A02-A52E-47D99E3FFD2A}"/>
              </a:ext>
            </a:extLst>
          </p:cNvPr>
          <p:cNvSpPr>
            <a:spLocks noChangeAspect="1" noEditPoints="1"/>
          </p:cNvSpPr>
          <p:nvPr/>
        </p:nvSpPr>
        <p:spPr bwMode="auto">
          <a:xfrm>
            <a:off x="2358890" y="2329510"/>
            <a:ext cx="165826" cy="31496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accent1"/>
              </a:solidFill>
              <a:effectLst/>
              <a:uLnTx/>
              <a:uFillTx/>
              <a:latin typeface="Segoe UI"/>
              <a:ea typeface="+mn-ea"/>
              <a:cs typeface="+mn-cs"/>
            </a:endParaRPr>
          </a:p>
        </p:txBody>
      </p:sp>
      <p:sp>
        <p:nvSpPr>
          <p:cNvPr id="92" name="cloud_2">
            <a:extLst>
              <a:ext uri="{FF2B5EF4-FFF2-40B4-BE49-F238E27FC236}">
                <a16:creationId xmlns:a16="http://schemas.microsoft.com/office/drawing/2014/main" id="{C889CD60-5544-47B9-B114-7342CC3D71F6}"/>
              </a:ext>
            </a:extLst>
          </p:cNvPr>
          <p:cNvSpPr>
            <a:spLocks noChangeAspect="1" noEditPoints="1"/>
          </p:cNvSpPr>
          <p:nvPr/>
        </p:nvSpPr>
        <p:spPr bwMode="auto">
          <a:xfrm>
            <a:off x="2263977" y="3057621"/>
            <a:ext cx="355116" cy="204929"/>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1"/>
              </a:solidFill>
              <a:effectLst/>
              <a:uLnTx/>
              <a:uFillTx/>
              <a:latin typeface="Segoe UI"/>
              <a:ea typeface="+mn-ea"/>
              <a:cs typeface="+mn-cs"/>
            </a:endParaRPr>
          </a:p>
        </p:txBody>
      </p:sp>
      <p:sp>
        <p:nvSpPr>
          <p:cNvPr id="94" name="Browser_3">
            <a:extLst>
              <a:ext uri="{FF2B5EF4-FFF2-40B4-BE49-F238E27FC236}">
                <a16:creationId xmlns:a16="http://schemas.microsoft.com/office/drawing/2014/main" id="{AC40A733-1FF2-41AF-B1D5-EC0454E20143}"/>
              </a:ext>
            </a:extLst>
          </p:cNvPr>
          <p:cNvSpPr>
            <a:spLocks noChangeAspect="1" noEditPoints="1"/>
          </p:cNvSpPr>
          <p:nvPr/>
        </p:nvSpPr>
        <p:spPr bwMode="auto">
          <a:xfrm>
            <a:off x="2329736" y="3769877"/>
            <a:ext cx="217158" cy="206556"/>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1"/>
              </a:solidFill>
              <a:effectLst/>
              <a:uLnTx/>
              <a:uFillTx/>
              <a:latin typeface="Segoe UI"/>
              <a:ea typeface="+mn-ea"/>
              <a:cs typeface="+mn-cs"/>
            </a:endParaRPr>
          </a:p>
        </p:txBody>
      </p:sp>
      <p:sp>
        <p:nvSpPr>
          <p:cNvPr id="96" name="camera_4">
            <a:extLst>
              <a:ext uri="{FF2B5EF4-FFF2-40B4-BE49-F238E27FC236}">
                <a16:creationId xmlns:a16="http://schemas.microsoft.com/office/drawing/2014/main" id="{044E143D-5FCC-46A9-81B1-3260D74620D4}"/>
              </a:ext>
            </a:extLst>
          </p:cNvPr>
          <p:cNvSpPr>
            <a:spLocks noChangeAspect="1" noEditPoints="1"/>
          </p:cNvSpPr>
          <p:nvPr/>
        </p:nvSpPr>
        <p:spPr bwMode="auto">
          <a:xfrm>
            <a:off x="2307967" y="4453628"/>
            <a:ext cx="271896" cy="219171"/>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accent1"/>
              </a:solidFill>
              <a:effectLst/>
              <a:uLnTx/>
              <a:uFillTx/>
              <a:latin typeface="Segoe UI"/>
              <a:ea typeface="+mn-ea"/>
              <a:cs typeface="+mn-cs"/>
            </a:endParaRPr>
          </a:p>
        </p:txBody>
      </p:sp>
      <p:pic>
        <p:nvPicPr>
          <p:cNvPr id="116" name="Picture 115" descr="Icon&#10;&#10;Description automatically generated">
            <a:extLst>
              <a:ext uri="{FF2B5EF4-FFF2-40B4-BE49-F238E27FC236}">
                <a16:creationId xmlns:a16="http://schemas.microsoft.com/office/drawing/2014/main" id="{5055455F-C75D-4292-A930-30017A075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64646" y="4242068"/>
            <a:ext cx="308025" cy="308025"/>
          </a:xfrm>
          <a:prstGeom prst="rect">
            <a:avLst/>
          </a:prstGeom>
        </p:spPr>
      </p:pic>
      <p:pic>
        <p:nvPicPr>
          <p:cNvPr id="118" name="Graphic 22">
            <a:extLst>
              <a:ext uri="{FF2B5EF4-FFF2-40B4-BE49-F238E27FC236}">
                <a16:creationId xmlns:a16="http://schemas.microsoft.com/office/drawing/2014/main" id="{87BBB35E-C80C-4EE9-85E1-C056A166AB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62442" y="5642236"/>
            <a:ext cx="522497" cy="522497"/>
          </a:xfrm>
          <a:prstGeom prst="rect">
            <a:avLst/>
          </a:prstGeom>
        </p:spPr>
      </p:pic>
      <p:pic>
        <p:nvPicPr>
          <p:cNvPr id="120" name="Picture 2" descr="Azure Machine Learning - Visual Studio Marketplace">
            <a:extLst>
              <a:ext uri="{FF2B5EF4-FFF2-40B4-BE49-F238E27FC236}">
                <a16:creationId xmlns:a16="http://schemas.microsoft.com/office/drawing/2014/main" id="{0C32551C-2ED2-4AC0-91E1-2053A0D60C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46493" y="3710847"/>
            <a:ext cx="308025" cy="331435"/>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121">
            <a:extLst>
              <a:ext uri="{FF2B5EF4-FFF2-40B4-BE49-F238E27FC236}">
                <a16:creationId xmlns:a16="http://schemas.microsoft.com/office/drawing/2014/main" id="{D3302EDA-2935-4650-BA21-4F011CFCAD93}"/>
              </a:ext>
            </a:extLst>
          </p:cNvPr>
          <p:cNvSpPr/>
          <p:nvPr/>
        </p:nvSpPr>
        <p:spPr bwMode="auto">
          <a:xfrm>
            <a:off x="9355712" y="2373060"/>
            <a:ext cx="1039223" cy="2376819"/>
          </a:xfrm>
          <a:prstGeom prst="rect">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A78A7B32-7095-4944-B4C2-95A6C6FC0BD3}"/>
              </a:ext>
            </a:extLst>
          </p:cNvPr>
          <p:cNvSpPr/>
          <p:nvPr/>
        </p:nvSpPr>
        <p:spPr bwMode="auto">
          <a:xfrm>
            <a:off x="3768606" y="2129570"/>
            <a:ext cx="4461823"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Synapse Studio</a:t>
            </a:r>
          </a:p>
        </p:txBody>
      </p:sp>
      <p:sp>
        <p:nvSpPr>
          <p:cNvPr id="131" name="Rectangle 130">
            <a:extLst>
              <a:ext uri="{FF2B5EF4-FFF2-40B4-BE49-F238E27FC236}">
                <a16:creationId xmlns:a16="http://schemas.microsoft.com/office/drawing/2014/main" id="{08ABFE51-15B3-4E5D-B768-752254A2FC30}"/>
              </a:ext>
            </a:extLst>
          </p:cNvPr>
          <p:cNvSpPr/>
          <p:nvPr/>
        </p:nvSpPr>
        <p:spPr bwMode="auto">
          <a:xfrm>
            <a:off x="3789290" y="3068910"/>
            <a:ext cx="4461823"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 runtimes</a:t>
            </a:r>
          </a:p>
        </p:txBody>
      </p:sp>
      <p:sp>
        <p:nvSpPr>
          <p:cNvPr id="132" name="Rectangle 131">
            <a:extLst>
              <a:ext uri="{FF2B5EF4-FFF2-40B4-BE49-F238E27FC236}">
                <a16:creationId xmlns:a16="http://schemas.microsoft.com/office/drawing/2014/main" id="{2B4958C5-28FE-4599-ADBF-71F82548141E}"/>
              </a:ext>
            </a:extLst>
          </p:cNvPr>
          <p:cNvSpPr/>
          <p:nvPr/>
        </p:nvSpPr>
        <p:spPr bwMode="auto">
          <a:xfrm>
            <a:off x="3789289" y="3444135"/>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a:t>
            </a:r>
          </a:p>
        </p:txBody>
      </p:sp>
      <p:sp>
        <p:nvSpPr>
          <p:cNvPr id="133" name="Rectangle 132">
            <a:extLst>
              <a:ext uri="{FF2B5EF4-FFF2-40B4-BE49-F238E27FC236}">
                <a16:creationId xmlns:a16="http://schemas.microsoft.com/office/drawing/2014/main" id="{1E75D6E3-08AF-4483-B7AE-85291A7BEE01}"/>
              </a:ext>
            </a:extLst>
          </p:cNvPr>
          <p:cNvSpPr/>
          <p:nvPr/>
        </p:nvSpPr>
        <p:spPr bwMode="auto">
          <a:xfrm>
            <a:off x="5297908" y="3444135"/>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6B535DF0-3B3D-4B0B-918B-C86251F1EFD0}"/>
              </a:ext>
            </a:extLst>
          </p:cNvPr>
          <p:cNvSpPr/>
          <p:nvPr/>
        </p:nvSpPr>
        <p:spPr bwMode="auto">
          <a:xfrm>
            <a:off x="6791570" y="3444135"/>
            <a:ext cx="1438859" cy="432159"/>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 Explorer</a:t>
            </a:r>
          </a:p>
        </p:txBody>
      </p:sp>
      <p:sp>
        <p:nvSpPr>
          <p:cNvPr id="136" name="Rectangle 135">
            <a:extLst>
              <a:ext uri="{FF2B5EF4-FFF2-40B4-BE49-F238E27FC236}">
                <a16:creationId xmlns:a16="http://schemas.microsoft.com/office/drawing/2014/main" id="{ED3313B9-DCF6-4153-A611-A83AB1A8E035}"/>
              </a:ext>
            </a:extLst>
          </p:cNvPr>
          <p:cNvSpPr/>
          <p:nvPr/>
        </p:nvSpPr>
        <p:spPr bwMode="auto">
          <a:xfrm>
            <a:off x="3789289" y="1692341"/>
            <a:ext cx="4441139"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chemeClr val="accent1"/>
                </a:solidFill>
                <a:effectLst/>
                <a:uLnTx/>
                <a:uFillTx/>
                <a:latin typeface="Segoe UI"/>
                <a:ea typeface="Segoe UI" pitchFamily="34" charset="0"/>
                <a:cs typeface="Segoe UI" pitchFamily="34" charset="0"/>
              </a:rPr>
              <a:t>Unified Experience</a:t>
            </a:r>
          </a:p>
        </p:txBody>
      </p:sp>
      <p:sp>
        <p:nvSpPr>
          <p:cNvPr id="139" name="Rectangle 138">
            <a:extLst>
              <a:ext uri="{FF2B5EF4-FFF2-40B4-BE49-F238E27FC236}">
                <a16:creationId xmlns:a16="http://schemas.microsoft.com/office/drawing/2014/main" id="{186BE8D6-2BA3-49E0-B635-081302CDD1A4}"/>
              </a:ext>
            </a:extLst>
          </p:cNvPr>
          <p:cNvSpPr/>
          <p:nvPr/>
        </p:nvSpPr>
        <p:spPr bwMode="auto">
          <a:xfrm>
            <a:off x="3304504" y="3984704"/>
            <a:ext cx="5406683" cy="1640020"/>
          </a:xfrm>
          <a:prstGeom prst="rect">
            <a:avLst/>
          </a:prstGeom>
          <a:solidFill>
            <a:schemeClr val="bg1">
              <a:lumMod val="50000"/>
              <a:lumOff val="5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ectangle 139">
            <a:extLst>
              <a:ext uri="{FF2B5EF4-FFF2-40B4-BE49-F238E27FC236}">
                <a16:creationId xmlns:a16="http://schemas.microsoft.com/office/drawing/2014/main" id="{04FBD144-9E83-40AA-B9C6-7B4C35B78C35}"/>
              </a:ext>
            </a:extLst>
          </p:cNvPr>
          <p:cNvSpPr/>
          <p:nvPr/>
        </p:nvSpPr>
        <p:spPr bwMode="auto">
          <a:xfrm>
            <a:off x="3304503" y="3984704"/>
            <a:ext cx="5406683" cy="230294"/>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Semantic Layer – Common Data Model</a:t>
            </a:r>
          </a:p>
        </p:txBody>
      </p:sp>
      <p:sp>
        <p:nvSpPr>
          <p:cNvPr id="141" name="Rectangle 140">
            <a:extLst>
              <a:ext uri="{FF2B5EF4-FFF2-40B4-BE49-F238E27FC236}">
                <a16:creationId xmlns:a16="http://schemas.microsoft.com/office/drawing/2014/main" id="{7ACF75E9-DE39-4AB0-8F55-F85BB32233C4}"/>
              </a:ext>
            </a:extLst>
          </p:cNvPr>
          <p:cNvSpPr/>
          <p:nvPr/>
        </p:nvSpPr>
        <p:spPr bwMode="auto">
          <a:xfrm>
            <a:off x="3460278" y="4361464"/>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Warehouse</a:t>
            </a:r>
          </a:p>
        </p:txBody>
      </p:sp>
      <p:pic>
        <p:nvPicPr>
          <p:cNvPr id="5" name="Picture 4" descr="A picture containing text, clipart&#10;&#10;Description automatically generated">
            <a:extLst>
              <a:ext uri="{FF2B5EF4-FFF2-40B4-BE49-F238E27FC236}">
                <a16:creationId xmlns:a16="http://schemas.microsoft.com/office/drawing/2014/main" id="{C899F8DD-C56C-41F0-9F05-17820BDE16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48193" y="3493705"/>
            <a:ext cx="888381" cy="336167"/>
          </a:xfrm>
          <a:prstGeom prst="rect">
            <a:avLst/>
          </a:prstGeom>
        </p:spPr>
      </p:pic>
      <p:sp>
        <p:nvSpPr>
          <p:cNvPr id="59" name="Rectangle 58">
            <a:extLst>
              <a:ext uri="{FF2B5EF4-FFF2-40B4-BE49-F238E27FC236}">
                <a16:creationId xmlns:a16="http://schemas.microsoft.com/office/drawing/2014/main" id="{9BCD0935-9DEC-47C4-99C1-F58B0E3A2DD7}"/>
              </a:ext>
            </a:extLst>
          </p:cNvPr>
          <p:cNvSpPr/>
          <p:nvPr/>
        </p:nvSpPr>
        <p:spPr bwMode="auto">
          <a:xfrm>
            <a:off x="4557044" y="4361464"/>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Lake</a:t>
            </a:r>
          </a:p>
        </p:txBody>
      </p:sp>
      <p:sp>
        <p:nvSpPr>
          <p:cNvPr id="60" name="Rectangle 59">
            <a:extLst>
              <a:ext uri="{FF2B5EF4-FFF2-40B4-BE49-F238E27FC236}">
                <a16:creationId xmlns:a16="http://schemas.microsoft.com/office/drawing/2014/main" id="{8F18A590-D6A6-4925-AB8D-DA59EE492E12}"/>
              </a:ext>
            </a:extLst>
          </p:cNvPr>
          <p:cNvSpPr/>
          <p:nvPr/>
        </p:nvSpPr>
        <p:spPr bwMode="auto">
          <a:xfrm>
            <a:off x="5641568" y="4361464"/>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Event</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Brokers</a:t>
            </a:r>
          </a:p>
        </p:txBody>
      </p:sp>
      <p:sp>
        <p:nvSpPr>
          <p:cNvPr id="61" name="Rectangle 60">
            <a:extLst>
              <a:ext uri="{FF2B5EF4-FFF2-40B4-BE49-F238E27FC236}">
                <a16:creationId xmlns:a16="http://schemas.microsoft.com/office/drawing/2014/main" id="{699F1159-FB8B-4139-9614-D7F9A0109B55}"/>
              </a:ext>
            </a:extLst>
          </p:cNvPr>
          <p:cNvSpPr/>
          <p:nvPr/>
        </p:nvSpPr>
        <p:spPr bwMode="auto">
          <a:xfrm>
            <a:off x="6724438" y="4361464"/>
            <a:ext cx="1814906"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Azure Synapse Link</a:t>
            </a:r>
          </a:p>
        </p:txBody>
      </p:sp>
      <p:sp>
        <p:nvSpPr>
          <p:cNvPr id="62" name="Rectangle 61">
            <a:extLst>
              <a:ext uri="{FF2B5EF4-FFF2-40B4-BE49-F238E27FC236}">
                <a16:creationId xmlns:a16="http://schemas.microsoft.com/office/drawing/2014/main" id="{082644EF-3B37-401C-86DF-4BEF98701D83}"/>
              </a:ext>
            </a:extLst>
          </p:cNvPr>
          <p:cNvSpPr/>
          <p:nvPr/>
        </p:nvSpPr>
        <p:spPr bwMode="auto">
          <a:xfrm>
            <a:off x="6724438" y="4966574"/>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Cosmos DB</a:t>
            </a:r>
          </a:p>
        </p:txBody>
      </p:sp>
      <p:sp>
        <p:nvSpPr>
          <p:cNvPr id="63" name="Rectangle 62">
            <a:extLst>
              <a:ext uri="{FF2B5EF4-FFF2-40B4-BE49-F238E27FC236}">
                <a16:creationId xmlns:a16="http://schemas.microsoft.com/office/drawing/2014/main" id="{9594CAC9-3081-472E-B8EC-D6CD5EF0FAFA}"/>
              </a:ext>
            </a:extLst>
          </p:cNvPr>
          <p:cNvSpPr/>
          <p:nvPr/>
        </p:nvSpPr>
        <p:spPr bwMode="auto">
          <a:xfrm>
            <a:off x="7700254" y="4966574"/>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78D4">
                    <a:lumMod val="60000"/>
                    <a:lumOff val="40000"/>
                  </a:srgbClr>
                </a:solidFill>
                <a:effectLst/>
                <a:uLnTx/>
                <a:uFillTx/>
                <a:latin typeface="Segoe UI"/>
                <a:ea typeface="Segoe UI" pitchFamily="34" charset="0"/>
                <a:cs typeface="Segoe UI" pitchFamily="34" charset="0"/>
              </a:rPr>
              <a:t>Dataverse</a:t>
            </a:r>
          </a:p>
        </p:txBody>
      </p:sp>
      <p:grpSp>
        <p:nvGrpSpPr>
          <p:cNvPr id="100" name="Group 99">
            <a:extLst>
              <a:ext uri="{FF2B5EF4-FFF2-40B4-BE49-F238E27FC236}">
                <a16:creationId xmlns:a16="http://schemas.microsoft.com/office/drawing/2014/main" id="{30068ECB-8E03-4290-A4A0-7F5B06107152}"/>
              </a:ext>
            </a:extLst>
          </p:cNvPr>
          <p:cNvGrpSpPr/>
          <p:nvPr/>
        </p:nvGrpSpPr>
        <p:grpSpPr>
          <a:xfrm>
            <a:off x="6043513" y="4556002"/>
            <a:ext cx="222629" cy="223704"/>
            <a:chOff x="10151682" y="3345304"/>
            <a:chExt cx="2093032" cy="2103153"/>
          </a:xfrm>
        </p:grpSpPr>
        <p:grpSp>
          <p:nvGrpSpPr>
            <p:cNvPr id="101" name="Group 100">
              <a:extLst>
                <a:ext uri="{FF2B5EF4-FFF2-40B4-BE49-F238E27FC236}">
                  <a16:creationId xmlns:a16="http://schemas.microsoft.com/office/drawing/2014/main" id="{70309026-0200-4AE5-BA47-ED24CC66B9D0}"/>
                </a:ext>
              </a:extLst>
            </p:cNvPr>
            <p:cNvGrpSpPr/>
            <p:nvPr/>
          </p:nvGrpSpPr>
          <p:grpSpPr>
            <a:xfrm>
              <a:off x="10151682" y="3345304"/>
              <a:ext cx="2088687" cy="486657"/>
              <a:chOff x="10151682" y="3345304"/>
              <a:chExt cx="2088687" cy="486657"/>
            </a:xfrm>
          </p:grpSpPr>
          <p:sp>
            <p:nvSpPr>
              <p:cNvPr id="112" name="Rectangle: Rounded Corners 111">
                <a:extLst>
                  <a:ext uri="{FF2B5EF4-FFF2-40B4-BE49-F238E27FC236}">
                    <a16:creationId xmlns:a16="http://schemas.microsoft.com/office/drawing/2014/main" id="{21526E38-5DDD-4E92-ACF5-FCA841B938E5}"/>
                  </a:ext>
                </a:extLst>
              </p:cNvPr>
              <p:cNvSpPr/>
              <p:nvPr/>
            </p:nvSpPr>
            <p:spPr bwMode="auto">
              <a:xfrm>
                <a:off x="10151683"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24741A60-E17A-4A71-912E-1855C69AD7B8}"/>
                  </a:ext>
                </a:extLst>
              </p:cNvPr>
              <p:cNvSpPr/>
              <p:nvPr/>
            </p:nvSpPr>
            <p:spPr bwMode="auto">
              <a:xfrm rot="5400000">
                <a:off x="11059446" y="2437544"/>
                <a:ext cx="273160" cy="208868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Rounded Corners 113">
                <a:extLst>
                  <a:ext uri="{FF2B5EF4-FFF2-40B4-BE49-F238E27FC236}">
                    <a16:creationId xmlns:a16="http://schemas.microsoft.com/office/drawing/2014/main" id="{4CC56CD6-447F-4660-BBC1-C98F09F8E56D}"/>
                  </a:ext>
                </a:extLst>
              </p:cNvPr>
              <p:cNvSpPr/>
              <p:nvPr/>
            </p:nvSpPr>
            <p:spPr bwMode="auto">
              <a:xfrm>
                <a:off x="11967207"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2" name="Rectangle: Rounded Corners 101">
              <a:extLst>
                <a:ext uri="{FF2B5EF4-FFF2-40B4-BE49-F238E27FC236}">
                  <a16:creationId xmlns:a16="http://schemas.microsoft.com/office/drawing/2014/main" id="{CA9F2D88-9600-43DE-BBF7-586775D35EF9}"/>
                </a:ext>
              </a:extLst>
            </p:cNvPr>
            <p:cNvSpPr/>
            <p:nvPr/>
          </p:nvSpPr>
          <p:spPr bwMode="auto">
            <a:xfrm rot="16200000">
              <a:off x="10626242" y="3795222"/>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Rounded Corners 102">
              <a:extLst>
                <a:ext uri="{FF2B5EF4-FFF2-40B4-BE49-F238E27FC236}">
                  <a16:creationId xmlns:a16="http://schemas.microsoft.com/office/drawing/2014/main" id="{4DAB88CB-47E2-461A-B7CF-9089B4E32C11}"/>
                </a:ext>
              </a:extLst>
            </p:cNvPr>
            <p:cNvSpPr/>
            <p:nvPr/>
          </p:nvSpPr>
          <p:spPr bwMode="auto">
            <a:xfrm rot="16200000">
              <a:off x="10626242" y="465096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F5D6D039-287D-43F6-B12F-D21DC08CEE06}"/>
                </a:ext>
              </a:extLst>
            </p:cNvPr>
            <p:cNvSpPr/>
            <p:nvPr/>
          </p:nvSpPr>
          <p:spPr bwMode="auto">
            <a:xfrm rot="16200000">
              <a:off x="10626242" y="422309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Rounded Corners 104">
              <a:extLst>
                <a:ext uri="{FF2B5EF4-FFF2-40B4-BE49-F238E27FC236}">
                  <a16:creationId xmlns:a16="http://schemas.microsoft.com/office/drawing/2014/main" id="{8E075A14-6034-4877-94B8-8BA2BA861CA4}"/>
                </a:ext>
              </a:extLst>
            </p:cNvPr>
            <p:cNvSpPr/>
            <p:nvPr/>
          </p:nvSpPr>
          <p:spPr bwMode="auto">
            <a:xfrm rot="16200000">
              <a:off x="11152155" y="403488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Rounded Corners 105">
              <a:extLst>
                <a:ext uri="{FF2B5EF4-FFF2-40B4-BE49-F238E27FC236}">
                  <a16:creationId xmlns:a16="http://schemas.microsoft.com/office/drawing/2014/main" id="{B72F5B44-FAC0-43EA-A6A0-1150637564A6}"/>
                </a:ext>
              </a:extLst>
            </p:cNvPr>
            <p:cNvSpPr/>
            <p:nvPr/>
          </p:nvSpPr>
          <p:spPr bwMode="auto">
            <a:xfrm rot="16200000">
              <a:off x="11152155" y="446275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Rounded Corners 106">
              <a:extLst>
                <a:ext uri="{FF2B5EF4-FFF2-40B4-BE49-F238E27FC236}">
                  <a16:creationId xmlns:a16="http://schemas.microsoft.com/office/drawing/2014/main" id="{73A58DB5-ADD7-4534-8D19-A5BDC91F9EB9}"/>
                </a:ext>
              </a:extLst>
            </p:cNvPr>
            <p:cNvSpPr/>
            <p:nvPr/>
          </p:nvSpPr>
          <p:spPr bwMode="auto">
            <a:xfrm rot="16200000">
              <a:off x="11646127" y="4238896"/>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07">
              <a:extLst>
                <a:ext uri="{FF2B5EF4-FFF2-40B4-BE49-F238E27FC236}">
                  <a16:creationId xmlns:a16="http://schemas.microsoft.com/office/drawing/2014/main" id="{7E6F77F4-D7BC-4777-ACFC-7E5C4F2F1464}"/>
                </a:ext>
              </a:extLst>
            </p:cNvPr>
            <p:cNvGrpSpPr/>
            <p:nvPr/>
          </p:nvGrpSpPr>
          <p:grpSpPr>
            <a:xfrm rot="10800000">
              <a:off x="10156029" y="4961800"/>
              <a:ext cx="2088685" cy="486657"/>
              <a:chOff x="9792233" y="4614073"/>
              <a:chExt cx="2088685" cy="486657"/>
            </a:xfrm>
          </p:grpSpPr>
          <p:sp>
            <p:nvSpPr>
              <p:cNvPr id="109" name="Rectangle: Rounded Corners 108">
                <a:extLst>
                  <a:ext uri="{FF2B5EF4-FFF2-40B4-BE49-F238E27FC236}">
                    <a16:creationId xmlns:a16="http://schemas.microsoft.com/office/drawing/2014/main" id="{03F21115-695D-4CAB-A97C-46C28C96E813}"/>
                  </a:ext>
                </a:extLst>
              </p:cNvPr>
              <p:cNvSpPr/>
              <p:nvPr/>
            </p:nvSpPr>
            <p:spPr bwMode="auto">
              <a:xfrm>
                <a:off x="9792233"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Rounded Corners 109">
                <a:extLst>
                  <a:ext uri="{FF2B5EF4-FFF2-40B4-BE49-F238E27FC236}">
                    <a16:creationId xmlns:a16="http://schemas.microsoft.com/office/drawing/2014/main" id="{E80F79F0-1FD5-4144-A93A-0966B7DF85C3}"/>
                  </a:ext>
                </a:extLst>
              </p:cNvPr>
              <p:cNvSpPr/>
              <p:nvPr/>
            </p:nvSpPr>
            <p:spPr bwMode="auto">
              <a:xfrm rot="5400000">
                <a:off x="10699995" y="3706313"/>
                <a:ext cx="273161" cy="20886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Rounded Corners 110">
                <a:extLst>
                  <a:ext uri="{FF2B5EF4-FFF2-40B4-BE49-F238E27FC236}">
                    <a16:creationId xmlns:a16="http://schemas.microsoft.com/office/drawing/2014/main" id="{D27383BD-6D24-48CB-9B98-949E8AF58866}"/>
                  </a:ext>
                </a:extLst>
              </p:cNvPr>
              <p:cNvSpPr/>
              <p:nvPr/>
            </p:nvSpPr>
            <p:spPr bwMode="auto">
              <a:xfrm>
                <a:off x="11607757"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6" name="Picture 2" descr="See the source image">
            <a:extLst>
              <a:ext uri="{FF2B5EF4-FFF2-40B4-BE49-F238E27FC236}">
                <a16:creationId xmlns:a16="http://schemas.microsoft.com/office/drawing/2014/main" id="{23A25FC5-73C6-4579-B56E-17FD4EED98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31198" y="4525515"/>
            <a:ext cx="284678" cy="284678"/>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846D9AC2-C4E1-408F-83E5-CC707FBFA846}"/>
              </a:ext>
            </a:extLst>
          </p:cNvPr>
          <p:cNvPicPr>
            <a:picLocks noChangeAspect="1"/>
          </p:cNvPicPr>
          <p:nvPr/>
        </p:nvPicPr>
        <p:blipFill>
          <a:blip r:embed="rId9"/>
          <a:stretch>
            <a:fillRect/>
          </a:stretch>
        </p:blipFill>
        <p:spPr>
          <a:xfrm>
            <a:off x="4952633" y="4517848"/>
            <a:ext cx="235341" cy="300012"/>
          </a:xfrm>
          <a:prstGeom prst="rect">
            <a:avLst/>
          </a:prstGeom>
        </p:spPr>
      </p:pic>
      <p:grpSp>
        <p:nvGrpSpPr>
          <p:cNvPr id="66" name="Synaptic conection">
            <a:extLst>
              <a:ext uri="{FF2B5EF4-FFF2-40B4-BE49-F238E27FC236}">
                <a16:creationId xmlns:a16="http://schemas.microsoft.com/office/drawing/2014/main" id="{A69B8528-CEEA-42D1-9725-D562283E0DA3}"/>
              </a:ext>
            </a:extLst>
          </p:cNvPr>
          <p:cNvGrpSpPr>
            <a:grpSpLocks noChangeAspect="1"/>
          </p:cNvGrpSpPr>
          <p:nvPr/>
        </p:nvGrpSpPr>
        <p:grpSpPr bwMode="auto">
          <a:xfrm>
            <a:off x="7218753" y="4426554"/>
            <a:ext cx="642440" cy="177225"/>
            <a:chOff x="1114" y="3500"/>
            <a:chExt cx="2610" cy="720"/>
          </a:xfrm>
        </p:grpSpPr>
        <p:sp>
          <p:nvSpPr>
            <p:cNvPr id="67" name="Oval 5">
              <a:extLst>
                <a:ext uri="{FF2B5EF4-FFF2-40B4-BE49-F238E27FC236}">
                  <a16:creationId xmlns:a16="http://schemas.microsoft.com/office/drawing/2014/main" id="{51597F3C-C6D6-4C36-89F4-61275377E4CB}"/>
                </a:ext>
              </a:extLst>
            </p:cNvPr>
            <p:cNvSpPr>
              <a:spLocks noChangeArrowheads="1"/>
            </p:cNvSpPr>
            <p:nvPr/>
          </p:nvSpPr>
          <p:spPr bwMode="auto">
            <a:xfrm>
              <a:off x="2393" y="3739"/>
              <a:ext cx="240" cy="241"/>
            </a:xfrm>
            <a:prstGeom prst="ellipse">
              <a:avLst/>
            </a:prstGeom>
            <a:gradFill flip="none" rotWithShape="1">
              <a:gsLst>
                <a:gs pos="2917">
                  <a:schemeClr val="accent1"/>
                </a:gs>
                <a:gs pos="100000">
                  <a:schemeClr val="accent2"/>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6">
              <a:extLst>
                <a:ext uri="{FF2B5EF4-FFF2-40B4-BE49-F238E27FC236}">
                  <a16:creationId xmlns:a16="http://schemas.microsoft.com/office/drawing/2014/main" id="{9202B988-1696-48F6-978D-28A5E90B948F}"/>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8">
              <a:extLst>
                <a:ext uri="{FF2B5EF4-FFF2-40B4-BE49-F238E27FC236}">
                  <a16:creationId xmlns:a16="http://schemas.microsoft.com/office/drawing/2014/main" id="{76E48F71-1CF9-429F-9299-72224953691F}"/>
                </a:ext>
              </a:extLst>
            </p:cNvPr>
            <p:cNvSpPr>
              <a:spLocks noChangeShapeType="1"/>
            </p:cNvSpPr>
            <p:nvPr/>
          </p:nvSpPr>
          <p:spPr bwMode="auto">
            <a:xfrm>
              <a:off x="2873" y="3860"/>
              <a:ext cx="851" cy="0"/>
            </a:xfrm>
            <a:prstGeom prst="line">
              <a:avLst/>
            </a:prstGeom>
            <a:noFill/>
            <a:ln w="31750" cap="flat">
              <a:gradFill flip="none" rotWithShape="1">
                <a:gsLst>
                  <a:gs pos="0">
                    <a:schemeClr val="accent1"/>
                  </a:gs>
                  <a:gs pos="50000">
                    <a:srgbClr val="0078D4"/>
                  </a:gs>
                  <a:gs pos="97000">
                    <a:schemeClr val="accent1">
                      <a:alpha val="0"/>
                    </a:scheme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8">
              <a:extLst>
                <a:ext uri="{FF2B5EF4-FFF2-40B4-BE49-F238E27FC236}">
                  <a16:creationId xmlns:a16="http://schemas.microsoft.com/office/drawing/2014/main" id="{A0D58434-EC54-4450-ABAD-F27E2F72F0A8}"/>
                </a:ext>
              </a:extLst>
            </p:cNvPr>
            <p:cNvSpPr>
              <a:spLocks noChangeShapeType="1"/>
            </p:cNvSpPr>
            <p:nvPr/>
          </p:nvSpPr>
          <p:spPr bwMode="auto">
            <a:xfrm>
              <a:off x="1114" y="3860"/>
              <a:ext cx="1281" cy="0"/>
            </a:xfrm>
            <a:prstGeom prst="line">
              <a:avLst/>
            </a:prstGeom>
            <a:noFill/>
            <a:ln w="31750" cap="flat">
              <a:gradFill flip="none" rotWithShape="1">
                <a:gsLst>
                  <a:gs pos="0">
                    <a:schemeClr val="accent1"/>
                  </a:gs>
                  <a:gs pos="53000">
                    <a:srgbClr val="0078D4"/>
                  </a:gs>
                  <a:gs pos="99000">
                    <a:schemeClr val="accent1">
                      <a:alpha val="0"/>
                    </a:scheme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5122" name="Picture 2" descr="Top reasons to migrate MongoDB to Cosmos DB - Neal Analytics">
            <a:extLst>
              <a:ext uri="{FF2B5EF4-FFF2-40B4-BE49-F238E27FC236}">
                <a16:creationId xmlns:a16="http://schemas.microsoft.com/office/drawing/2014/main" id="{2DBE03EB-2D23-43B7-A851-E940254E6B3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32780" y="4999394"/>
            <a:ext cx="403749" cy="211968"/>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C7FA82A9-323C-458A-8BCE-65653AC2D0A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41746" y="4952263"/>
            <a:ext cx="293904" cy="306230"/>
          </a:xfrm>
          <a:prstGeom prst="rect">
            <a:avLst/>
          </a:prstGeom>
          <a:effectLst/>
        </p:spPr>
      </p:pic>
      <p:pic>
        <p:nvPicPr>
          <p:cNvPr id="7" name="Picture 6" descr="Shape&#10;&#10;Description automatically generated">
            <a:extLst>
              <a:ext uri="{FF2B5EF4-FFF2-40B4-BE49-F238E27FC236}">
                <a16:creationId xmlns:a16="http://schemas.microsoft.com/office/drawing/2014/main" id="{E95411E5-5F7B-4447-AABA-AE58F737B32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692225" y="2514319"/>
            <a:ext cx="379954" cy="379954"/>
          </a:xfrm>
          <a:prstGeom prst="rect">
            <a:avLst/>
          </a:prstGeom>
          <a:ln>
            <a:noFill/>
          </a:ln>
        </p:spPr>
      </p:pic>
      <p:pic>
        <p:nvPicPr>
          <p:cNvPr id="8" name="Picture 2" descr="D365 Logo - LogoDix">
            <a:extLst>
              <a:ext uri="{FF2B5EF4-FFF2-40B4-BE49-F238E27FC236}">
                <a16:creationId xmlns:a16="http://schemas.microsoft.com/office/drawing/2014/main" id="{CE437E1D-B238-4438-B754-DB63C17A6B2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10633" y="3103173"/>
            <a:ext cx="347801" cy="347801"/>
          </a:xfrm>
          <a:prstGeom prst="ellipse">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AA8AB90C-66F6-4534-BC86-8FBD08FFF73C}"/>
              </a:ext>
            </a:extLst>
          </p:cNvPr>
          <p:cNvSpPr/>
          <p:nvPr/>
        </p:nvSpPr>
        <p:spPr bwMode="auto">
          <a:xfrm>
            <a:off x="3771283" y="2690623"/>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sp>
        <p:nvSpPr>
          <p:cNvPr id="125" name="Rectangle 124">
            <a:extLst>
              <a:ext uri="{FF2B5EF4-FFF2-40B4-BE49-F238E27FC236}">
                <a16:creationId xmlns:a16="http://schemas.microsoft.com/office/drawing/2014/main" id="{0FF2B02F-B684-4A6C-B5B2-B79F97A17941}"/>
              </a:ext>
            </a:extLst>
          </p:cNvPr>
          <p:cNvSpPr/>
          <p:nvPr/>
        </p:nvSpPr>
        <p:spPr bwMode="auto">
          <a:xfrm>
            <a:off x="5276691" y="2690623"/>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126" name="Rectangle 125">
            <a:extLst>
              <a:ext uri="{FF2B5EF4-FFF2-40B4-BE49-F238E27FC236}">
                <a16:creationId xmlns:a16="http://schemas.microsoft.com/office/drawing/2014/main" id="{9034521B-D5DA-445A-B31C-11C71D1A1C7A}"/>
              </a:ext>
            </a:extLst>
          </p:cNvPr>
          <p:cNvSpPr/>
          <p:nvPr/>
        </p:nvSpPr>
        <p:spPr bwMode="auto">
          <a:xfrm>
            <a:off x="6027247" y="2690623"/>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Monitoring</a:t>
            </a:r>
          </a:p>
        </p:txBody>
      </p:sp>
      <p:sp>
        <p:nvSpPr>
          <p:cNvPr id="127" name="Rectangle 126">
            <a:extLst>
              <a:ext uri="{FF2B5EF4-FFF2-40B4-BE49-F238E27FC236}">
                <a16:creationId xmlns:a16="http://schemas.microsoft.com/office/drawing/2014/main" id="{02938BEC-F40A-454A-BFF6-6FC560AF2F21}"/>
              </a:ext>
            </a:extLst>
          </p:cNvPr>
          <p:cNvSpPr/>
          <p:nvPr/>
        </p:nvSpPr>
        <p:spPr bwMode="auto">
          <a:xfrm>
            <a:off x="6777802" y="2690623"/>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Security</a:t>
            </a:r>
          </a:p>
        </p:txBody>
      </p:sp>
      <p:sp>
        <p:nvSpPr>
          <p:cNvPr id="128" name="Rectangle 127">
            <a:extLst>
              <a:ext uri="{FF2B5EF4-FFF2-40B4-BE49-F238E27FC236}">
                <a16:creationId xmlns:a16="http://schemas.microsoft.com/office/drawing/2014/main" id="{E11DD1A2-6D38-4C74-96B8-BA6F58DF86DE}"/>
              </a:ext>
            </a:extLst>
          </p:cNvPr>
          <p:cNvSpPr/>
          <p:nvPr/>
        </p:nvSpPr>
        <p:spPr bwMode="auto">
          <a:xfrm>
            <a:off x="7528356" y="2690623"/>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DevOps</a:t>
            </a:r>
          </a:p>
        </p:txBody>
      </p:sp>
      <p:sp>
        <p:nvSpPr>
          <p:cNvPr id="10" name="Rectangle 9">
            <a:extLst>
              <a:ext uri="{FF2B5EF4-FFF2-40B4-BE49-F238E27FC236}">
                <a16:creationId xmlns:a16="http://schemas.microsoft.com/office/drawing/2014/main" id="{647B6B28-9E42-4CE8-9E9D-3A2E7E5531EB}"/>
              </a:ext>
            </a:extLst>
          </p:cNvPr>
          <p:cNvSpPr/>
          <p:nvPr/>
        </p:nvSpPr>
        <p:spPr bwMode="auto">
          <a:xfrm>
            <a:off x="4521839" y="2690623"/>
            <a:ext cx="706518" cy="432159"/>
          </a:xfrm>
          <a:prstGeom prst="rect">
            <a:avLst/>
          </a:prstGeom>
          <a:solidFill>
            <a:schemeClr val="tx2">
              <a:lumMod val="2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Database Templates</a:t>
            </a:r>
          </a:p>
        </p:txBody>
      </p:sp>
      <p:pic>
        <p:nvPicPr>
          <p:cNvPr id="13" name="Synaptic logo" descr="A picture containing clock&#10;&#10;Description automatically generated">
            <a:extLst>
              <a:ext uri="{FF2B5EF4-FFF2-40B4-BE49-F238E27FC236}">
                <a16:creationId xmlns:a16="http://schemas.microsoft.com/office/drawing/2014/main" id="{821054EC-2BF6-41C0-81EB-CCD63DE75084}"/>
              </a:ext>
            </a:extLst>
          </p:cNvPr>
          <p:cNvPicPr>
            <a:picLocks noChangeAspect="1"/>
          </p:cNvPicPr>
          <p:nvPr/>
        </p:nvPicPr>
        <p:blipFill>
          <a:blip r:embed="rId15"/>
          <a:stretch>
            <a:fillRect/>
          </a:stretch>
        </p:blipFill>
        <p:spPr>
          <a:xfrm>
            <a:off x="5750388" y="743956"/>
            <a:ext cx="568593" cy="568589"/>
          </a:xfrm>
          <a:prstGeom prst="rect">
            <a:avLst/>
          </a:prstGeom>
          <a:effectLst/>
        </p:spPr>
      </p:pic>
      <p:sp>
        <p:nvSpPr>
          <p:cNvPr id="15" name="Rectangle 14">
            <a:extLst>
              <a:ext uri="{FF2B5EF4-FFF2-40B4-BE49-F238E27FC236}">
                <a16:creationId xmlns:a16="http://schemas.microsoft.com/office/drawing/2014/main" id="{F6F775BF-630F-41D8-B4A4-00628E742386}"/>
              </a:ext>
            </a:extLst>
          </p:cNvPr>
          <p:cNvSpPr/>
          <p:nvPr/>
        </p:nvSpPr>
        <p:spPr bwMode="auto">
          <a:xfrm>
            <a:off x="237392" y="5908431"/>
            <a:ext cx="2342471" cy="813288"/>
          </a:xfrm>
          <a:prstGeom prst="rect">
            <a:avLst/>
          </a:prstGeom>
          <a:noFill/>
          <a:ln>
            <a:solidFill>
              <a:schemeClr val="bg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solidFill>
                  <a:schemeClr val="accent1"/>
                </a:solidFill>
                <a:ea typeface="Segoe UI" pitchFamily="34" charset="0"/>
                <a:cs typeface="Segoe UI" pitchFamily="34" charset="0"/>
              </a:rPr>
              <a:t>Exercise 1 (15 mins)</a:t>
            </a:r>
          </a:p>
          <a:p>
            <a:pPr algn="ctr" defTabSz="932472" fontAlgn="base">
              <a:spcBef>
                <a:spcPct val="0"/>
              </a:spcBef>
              <a:spcAft>
                <a:spcPct val="0"/>
              </a:spcAft>
            </a:pPr>
            <a:r>
              <a:rPr lang="en-US" sz="1050" dirty="0">
                <a:solidFill>
                  <a:schemeClr val="accent1"/>
                </a:solidFill>
                <a:ea typeface="Segoe UI" pitchFamily="34" charset="0"/>
                <a:cs typeface="Segoe UI" pitchFamily="34" charset="0"/>
              </a:rPr>
              <a:t>Explore the data lake with Azure Synapse Serverless SQL Pool and Azure Synapse Spark</a:t>
            </a:r>
          </a:p>
        </p:txBody>
      </p:sp>
      <p:cxnSp>
        <p:nvCxnSpPr>
          <p:cNvPr id="17" name="Connector: Elbow 16">
            <a:extLst>
              <a:ext uri="{FF2B5EF4-FFF2-40B4-BE49-F238E27FC236}">
                <a16:creationId xmlns:a16="http://schemas.microsoft.com/office/drawing/2014/main" id="{EA6D05D8-1B05-4FB5-AB92-DEE27322E042}"/>
              </a:ext>
            </a:extLst>
          </p:cNvPr>
          <p:cNvCxnSpPr>
            <a:cxnSpLocks/>
            <a:stCxn id="15" idx="3"/>
          </p:cNvCxnSpPr>
          <p:nvPr/>
        </p:nvCxnSpPr>
        <p:spPr>
          <a:xfrm flipV="1">
            <a:off x="2579863" y="5568775"/>
            <a:ext cx="2608111" cy="746300"/>
          </a:xfrm>
          <a:prstGeom prst="bentConnector3">
            <a:avLst>
              <a:gd name="adj1" fmla="val 100061"/>
            </a:avLst>
          </a:prstGeom>
          <a:ln>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FEACB062-1691-45AB-947E-120D445561A4}"/>
              </a:ext>
            </a:extLst>
          </p:cNvPr>
          <p:cNvSpPr/>
          <p:nvPr/>
        </p:nvSpPr>
        <p:spPr bwMode="auto">
          <a:xfrm>
            <a:off x="245941" y="5050589"/>
            <a:ext cx="2342471" cy="813288"/>
          </a:xfrm>
          <a:prstGeom prst="rect">
            <a:avLst/>
          </a:prstGeom>
          <a:noFill/>
          <a:ln>
            <a:solidFill>
              <a:schemeClr val="bg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solidFill>
                  <a:schemeClr val="accent1"/>
                </a:solidFill>
                <a:ea typeface="Segoe UI" pitchFamily="34" charset="0"/>
                <a:cs typeface="Segoe UI" pitchFamily="34" charset="0"/>
              </a:rPr>
              <a:t>Exercise 2 (35 mins)</a:t>
            </a:r>
          </a:p>
          <a:p>
            <a:pPr algn="ctr" defTabSz="932472" fontAlgn="base">
              <a:spcBef>
                <a:spcPct val="0"/>
              </a:spcBef>
              <a:spcAft>
                <a:spcPct val="0"/>
              </a:spcAft>
            </a:pPr>
            <a:r>
              <a:rPr lang="en-US" sz="1050" dirty="0">
                <a:solidFill>
                  <a:schemeClr val="accent1"/>
                </a:solidFill>
                <a:ea typeface="Segoe UI" pitchFamily="34" charset="0"/>
                <a:cs typeface="Segoe UI" pitchFamily="34" charset="0"/>
              </a:rPr>
              <a:t>Working with </a:t>
            </a:r>
          </a:p>
          <a:p>
            <a:pPr algn="ctr" defTabSz="932472" fontAlgn="base">
              <a:spcBef>
                <a:spcPct val="0"/>
              </a:spcBef>
              <a:spcAft>
                <a:spcPct val="0"/>
              </a:spcAft>
            </a:pPr>
            <a:r>
              <a:rPr lang="en-US" sz="1050" dirty="0">
                <a:solidFill>
                  <a:schemeClr val="accent1"/>
                </a:solidFill>
                <a:ea typeface="Segoe UI" pitchFamily="34" charset="0"/>
                <a:cs typeface="Segoe UI" pitchFamily="34" charset="0"/>
              </a:rPr>
              <a:t>Azure Synapse Pipelines</a:t>
            </a:r>
          </a:p>
        </p:txBody>
      </p:sp>
      <p:cxnSp>
        <p:nvCxnSpPr>
          <p:cNvPr id="80" name="Connector: Elbow 79">
            <a:extLst>
              <a:ext uri="{FF2B5EF4-FFF2-40B4-BE49-F238E27FC236}">
                <a16:creationId xmlns:a16="http://schemas.microsoft.com/office/drawing/2014/main" id="{FCAFAEC4-52BF-47ED-AB35-F6E177698E10}"/>
              </a:ext>
            </a:extLst>
          </p:cNvPr>
          <p:cNvCxnSpPr>
            <a:cxnSpLocks/>
            <a:stCxn id="79" idx="3"/>
            <a:endCxn id="124" idx="1"/>
          </p:cNvCxnSpPr>
          <p:nvPr/>
        </p:nvCxnSpPr>
        <p:spPr>
          <a:xfrm flipV="1">
            <a:off x="2588412" y="2906703"/>
            <a:ext cx="1182871" cy="2550530"/>
          </a:xfrm>
          <a:prstGeom prst="bentConnector3">
            <a:avLst>
              <a:gd name="adj1" fmla="val 50000"/>
            </a:avLst>
          </a:prstGeom>
          <a:ln>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C02FE803-68E9-4D93-AFB3-055DF6734E01}"/>
              </a:ext>
            </a:extLst>
          </p:cNvPr>
          <p:cNvSpPr/>
          <p:nvPr/>
        </p:nvSpPr>
        <p:spPr bwMode="auto">
          <a:xfrm>
            <a:off x="239674" y="1181198"/>
            <a:ext cx="2342471" cy="813288"/>
          </a:xfrm>
          <a:prstGeom prst="rect">
            <a:avLst/>
          </a:prstGeom>
          <a:noFill/>
          <a:ln>
            <a:solidFill>
              <a:schemeClr val="bg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solidFill>
                  <a:schemeClr val="accent1"/>
                </a:solidFill>
                <a:ea typeface="Segoe UI" pitchFamily="34" charset="0"/>
                <a:cs typeface="Segoe UI" pitchFamily="34" charset="0"/>
              </a:rPr>
              <a:t>Exercise 3 (10 mins)</a:t>
            </a:r>
          </a:p>
          <a:p>
            <a:pPr algn="ctr" defTabSz="932472" fontAlgn="base">
              <a:spcBef>
                <a:spcPct val="0"/>
              </a:spcBef>
              <a:spcAft>
                <a:spcPct val="0"/>
              </a:spcAft>
            </a:pPr>
            <a:r>
              <a:rPr lang="en-US" sz="1050" dirty="0">
                <a:solidFill>
                  <a:schemeClr val="accent1"/>
                </a:solidFill>
                <a:ea typeface="Segoe UI" pitchFamily="34" charset="0"/>
                <a:cs typeface="Segoe UI" pitchFamily="34" charset="0"/>
              </a:rPr>
              <a:t>High Performance Analysis </a:t>
            </a:r>
          </a:p>
          <a:p>
            <a:pPr algn="ctr" defTabSz="932472" fontAlgn="base">
              <a:spcBef>
                <a:spcPct val="0"/>
              </a:spcBef>
              <a:spcAft>
                <a:spcPct val="0"/>
              </a:spcAft>
            </a:pPr>
            <a:r>
              <a:rPr lang="en-US" sz="1050" dirty="0">
                <a:solidFill>
                  <a:schemeClr val="accent1"/>
                </a:solidFill>
                <a:ea typeface="Segoe UI" pitchFamily="34" charset="0"/>
                <a:cs typeface="Segoe UI" pitchFamily="34" charset="0"/>
              </a:rPr>
              <a:t>with Azure Synapse </a:t>
            </a:r>
          </a:p>
          <a:p>
            <a:pPr algn="ctr" defTabSz="932472" fontAlgn="base">
              <a:spcBef>
                <a:spcPct val="0"/>
              </a:spcBef>
              <a:spcAft>
                <a:spcPct val="0"/>
              </a:spcAft>
            </a:pPr>
            <a:r>
              <a:rPr lang="en-US" sz="1050" dirty="0">
                <a:solidFill>
                  <a:schemeClr val="accent1"/>
                </a:solidFill>
                <a:ea typeface="Segoe UI" pitchFamily="34" charset="0"/>
                <a:cs typeface="Segoe UI" pitchFamily="34" charset="0"/>
              </a:rPr>
              <a:t>Dedicated SQL Pools</a:t>
            </a:r>
          </a:p>
        </p:txBody>
      </p:sp>
      <p:cxnSp>
        <p:nvCxnSpPr>
          <p:cNvPr id="88" name="Connector: Elbow 87">
            <a:extLst>
              <a:ext uri="{FF2B5EF4-FFF2-40B4-BE49-F238E27FC236}">
                <a16:creationId xmlns:a16="http://schemas.microsoft.com/office/drawing/2014/main" id="{F9AA883D-9A16-4ED9-AB03-104CB10FC1E0}"/>
              </a:ext>
            </a:extLst>
          </p:cNvPr>
          <p:cNvCxnSpPr>
            <a:cxnSpLocks/>
            <a:stCxn id="85" idx="3"/>
            <a:endCxn id="141" idx="1"/>
          </p:cNvCxnSpPr>
          <p:nvPr/>
        </p:nvCxnSpPr>
        <p:spPr>
          <a:xfrm>
            <a:off x="2582145" y="1587842"/>
            <a:ext cx="878133" cy="3341445"/>
          </a:xfrm>
          <a:prstGeom prst="bentConnector3">
            <a:avLst>
              <a:gd name="adj1" fmla="val 50000"/>
            </a:avLst>
          </a:prstGeom>
          <a:ln>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1701C712-450B-4C25-918A-BA7B04BEC42F}"/>
              </a:ext>
            </a:extLst>
          </p:cNvPr>
          <p:cNvSpPr/>
          <p:nvPr/>
        </p:nvSpPr>
        <p:spPr bwMode="auto">
          <a:xfrm>
            <a:off x="237392" y="323287"/>
            <a:ext cx="2342471" cy="813288"/>
          </a:xfrm>
          <a:prstGeom prst="rect">
            <a:avLst/>
          </a:prstGeom>
          <a:noFill/>
          <a:ln>
            <a:solidFill>
              <a:schemeClr val="bg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solidFill>
                  <a:schemeClr val="accent1"/>
                </a:solidFill>
                <a:ea typeface="Segoe UI" pitchFamily="34" charset="0"/>
                <a:cs typeface="Segoe UI" pitchFamily="34" charset="0"/>
              </a:rPr>
              <a:t>Exercise 4 (15 mins)</a:t>
            </a:r>
          </a:p>
          <a:p>
            <a:pPr algn="ctr" defTabSz="932472" fontAlgn="base">
              <a:spcBef>
                <a:spcPct val="0"/>
              </a:spcBef>
              <a:spcAft>
                <a:spcPct val="0"/>
              </a:spcAft>
            </a:pPr>
            <a:r>
              <a:rPr lang="en-US" sz="1050" dirty="0">
                <a:solidFill>
                  <a:schemeClr val="accent1"/>
                </a:solidFill>
                <a:ea typeface="Segoe UI" pitchFamily="34" charset="0"/>
                <a:cs typeface="Segoe UI" pitchFamily="34" charset="0"/>
              </a:rPr>
              <a:t>Lake Databases and </a:t>
            </a:r>
          </a:p>
          <a:p>
            <a:pPr algn="ctr" defTabSz="932472" fontAlgn="base">
              <a:spcBef>
                <a:spcPct val="0"/>
              </a:spcBef>
              <a:spcAft>
                <a:spcPct val="0"/>
              </a:spcAft>
            </a:pPr>
            <a:r>
              <a:rPr lang="en-US" sz="1050" dirty="0">
                <a:solidFill>
                  <a:schemeClr val="accent1"/>
                </a:solidFill>
                <a:ea typeface="Segoe UI" pitchFamily="34" charset="0"/>
                <a:cs typeface="Segoe UI" pitchFamily="34" charset="0"/>
              </a:rPr>
              <a:t>Database Templates</a:t>
            </a:r>
          </a:p>
        </p:txBody>
      </p:sp>
      <p:cxnSp>
        <p:nvCxnSpPr>
          <p:cNvPr id="95" name="Connector: Elbow 94">
            <a:extLst>
              <a:ext uri="{FF2B5EF4-FFF2-40B4-BE49-F238E27FC236}">
                <a16:creationId xmlns:a16="http://schemas.microsoft.com/office/drawing/2014/main" id="{3FDCEF1E-5077-4ECF-B7E1-128190EB1822}"/>
              </a:ext>
            </a:extLst>
          </p:cNvPr>
          <p:cNvCxnSpPr>
            <a:cxnSpLocks/>
            <a:stCxn id="93" idx="3"/>
            <a:endCxn id="10" idx="0"/>
          </p:cNvCxnSpPr>
          <p:nvPr/>
        </p:nvCxnSpPr>
        <p:spPr>
          <a:xfrm>
            <a:off x="2579863" y="729931"/>
            <a:ext cx="2295235" cy="1960692"/>
          </a:xfrm>
          <a:prstGeom prst="bentConnector2">
            <a:avLst/>
          </a:prstGeom>
          <a:ln>
            <a:solidFill>
              <a:schemeClr val="accent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979BD70E-4B67-4AB1-ACC8-3FC2B43B56BF}"/>
              </a:ext>
            </a:extLst>
          </p:cNvPr>
          <p:cNvSpPr/>
          <p:nvPr/>
        </p:nvSpPr>
        <p:spPr bwMode="auto">
          <a:xfrm>
            <a:off x="9612137" y="323287"/>
            <a:ext cx="2342471" cy="813288"/>
          </a:xfrm>
          <a:prstGeom prst="rect">
            <a:avLst/>
          </a:prstGeom>
          <a:noFill/>
          <a:ln>
            <a:solidFill>
              <a:schemeClr val="bg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solidFill>
                  <a:schemeClr val="accent1"/>
                </a:solidFill>
                <a:ea typeface="Segoe UI" pitchFamily="34" charset="0"/>
                <a:cs typeface="Segoe UI" pitchFamily="34" charset="0"/>
              </a:rPr>
              <a:t>Exercise 5 (15 mins)</a:t>
            </a:r>
          </a:p>
          <a:p>
            <a:pPr algn="ctr" defTabSz="932472" fontAlgn="base">
              <a:spcBef>
                <a:spcPct val="0"/>
              </a:spcBef>
              <a:spcAft>
                <a:spcPct val="0"/>
              </a:spcAft>
            </a:pPr>
            <a:r>
              <a:rPr lang="en-US" sz="1050" dirty="0">
                <a:solidFill>
                  <a:schemeClr val="accent1"/>
                </a:solidFill>
                <a:ea typeface="Segoe UI" pitchFamily="34" charset="0"/>
                <a:cs typeface="Segoe UI" pitchFamily="34" charset="0"/>
              </a:rPr>
              <a:t>Log and Telemetry Analytics</a:t>
            </a:r>
          </a:p>
        </p:txBody>
      </p:sp>
      <p:cxnSp>
        <p:nvCxnSpPr>
          <p:cNvPr id="99" name="Connector: Elbow 98">
            <a:extLst>
              <a:ext uri="{FF2B5EF4-FFF2-40B4-BE49-F238E27FC236}">
                <a16:creationId xmlns:a16="http://schemas.microsoft.com/office/drawing/2014/main" id="{4139E407-FFBC-43E4-A751-D24D2905AD5E}"/>
              </a:ext>
            </a:extLst>
          </p:cNvPr>
          <p:cNvCxnSpPr>
            <a:cxnSpLocks/>
            <a:stCxn id="97" idx="1"/>
            <a:endCxn id="134" idx="0"/>
          </p:cNvCxnSpPr>
          <p:nvPr/>
        </p:nvCxnSpPr>
        <p:spPr>
          <a:xfrm rot="10800000" flipV="1">
            <a:off x="7511001" y="729931"/>
            <a:ext cx="2101137" cy="2714204"/>
          </a:xfrm>
          <a:prstGeom prst="bentConnector2">
            <a:avLst/>
          </a:prstGeom>
          <a:ln>
            <a:solidFill>
              <a:schemeClr val="accent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18D50B70-09F0-426B-BFC2-C28E9F9344C7}"/>
              </a:ext>
            </a:extLst>
          </p:cNvPr>
          <p:cNvSpPr/>
          <p:nvPr/>
        </p:nvSpPr>
        <p:spPr bwMode="auto">
          <a:xfrm>
            <a:off x="9612137" y="1206671"/>
            <a:ext cx="2342471" cy="813288"/>
          </a:xfrm>
          <a:prstGeom prst="rect">
            <a:avLst/>
          </a:prstGeom>
          <a:noFill/>
          <a:ln>
            <a:solidFill>
              <a:schemeClr val="bg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solidFill>
                  <a:schemeClr val="accent1"/>
                </a:solidFill>
                <a:ea typeface="Segoe UI" pitchFamily="34" charset="0"/>
                <a:cs typeface="Segoe UI" pitchFamily="34" charset="0"/>
              </a:rPr>
              <a:t>Exercise 6 (15 mins)</a:t>
            </a:r>
          </a:p>
          <a:p>
            <a:pPr algn="ctr" defTabSz="932472" fontAlgn="base">
              <a:spcBef>
                <a:spcPct val="0"/>
              </a:spcBef>
              <a:spcAft>
                <a:spcPct val="0"/>
              </a:spcAft>
            </a:pPr>
            <a:r>
              <a:rPr lang="en-US" sz="1050" dirty="0">
                <a:solidFill>
                  <a:schemeClr val="accent1"/>
                </a:solidFill>
                <a:ea typeface="Segoe UI" pitchFamily="34" charset="0"/>
                <a:cs typeface="Segoe UI" pitchFamily="34" charset="0"/>
              </a:rPr>
              <a:t>Data Governance with</a:t>
            </a:r>
          </a:p>
          <a:p>
            <a:pPr algn="ctr" defTabSz="932472" fontAlgn="base">
              <a:spcBef>
                <a:spcPct val="0"/>
              </a:spcBef>
              <a:spcAft>
                <a:spcPct val="0"/>
              </a:spcAft>
            </a:pPr>
            <a:r>
              <a:rPr lang="en-US" sz="1050" dirty="0">
                <a:solidFill>
                  <a:schemeClr val="accent1"/>
                </a:solidFill>
                <a:ea typeface="Segoe UI" pitchFamily="34" charset="0"/>
                <a:cs typeface="Segoe UI" pitchFamily="34" charset="0"/>
              </a:rPr>
              <a:t>Azure Purview</a:t>
            </a:r>
          </a:p>
        </p:txBody>
      </p:sp>
      <p:cxnSp>
        <p:nvCxnSpPr>
          <p:cNvPr id="119" name="Connector: Elbow 118">
            <a:extLst>
              <a:ext uri="{FF2B5EF4-FFF2-40B4-BE49-F238E27FC236}">
                <a16:creationId xmlns:a16="http://schemas.microsoft.com/office/drawing/2014/main" id="{B81C8A5D-C6E4-433A-B8DA-E0B5183EDA4D}"/>
              </a:ext>
            </a:extLst>
          </p:cNvPr>
          <p:cNvCxnSpPr>
            <a:cxnSpLocks/>
            <a:stCxn id="115" idx="1"/>
            <a:endCxn id="118" idx="3"/>
          </p:cNvCxnSpPr>
          <p:nvPr/>
        </p:nvCxnSpPr>
        <p:spPr>
          <a:xfrm rot="10800000" flipV="1">
            <a:off x="6284939" y="1613315"/>
            <a:ext cx="3327198" cy="4290170"/>
          </a:xfrm>
          <a:prstGeom prst="bentConnector3">
            <a:avLst>
              <a:gd name="adj1" fmla="val 11154"/>
            </a:avLst>
          </a:prstGeom>
          <a:ln>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207FB9BB-01E9-4ECD-9032-90026FEE334E}"/>
              </a:ext>
            </a:extLst>
          </p:cNvPr>
          <p:cNvSpPr/>
          <p:nvPr/>
        </p:nvSpPr>
        <p:spPr bwMode="auto">
          <a:xfrm>
            <a:off x="9610799" y="5025047"/>
            <a:ext cx="2342471" cy="813288"/>
          </a:xfrm>
          <a:prstGeom prst="rect">
            <a:avLst/>
          </a:prstGeom>
          <a:noFill/>
          <a:ln>
            <a:solidFill>
              <a:schemeClr val="bg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solidFill>
                  <a:schemeClr val="accent1"/>
                </a:solidFill>
                <a:ea typeface="Segoe UI" pitchFamily="34" charset="0"/>
                <a:cs typeface="Segoe UI" pitchFamily="34" charset="0"/>
              </a:rPr>
              <a:t>Exercise 7 (15 mins)</a:t>
            </a:r>
          </a:p>
          <a:p>
            <a:pPr algn="ctr" defTabSz="932472" fontAlgn="base">
              <a:spcBef>
                <a:spcPct val="0"/>
              </a:spcBef>
              <a:spcAft>
                <a:spcPct val="0"/>
              </a:spcAft>
            </a:pPr>
            <a:r>
              <a:rPr lang="en-US" sz="1050" dirty="0">
                <a:solidFill>
                  <a:schemeClr val="accent1"/>
                </a:solidFill>
                <a:ea typeface="Segoe UI" pitchFamily="34" charset="0"/>
                <a:cs typeface="Segoe UI" pitchFamily="34" charset="0"/>
              </a:rPr>
              <a:t>Power BI Integration</a:t>
            </a:r>
          </a:p>
        </p:txBody>
      </p:sp>
      <p:sp>
        <p:nvSpPr>
          <p:cNvPr id="130" name="Rectangle 129">
            <a:extLst>
              <a:ext uri="{FF2B5EF4-FFF2-40B4-BE49-F238E27FC236}">
                <a16:creationId xmlns:a16="http://schemas.microsoft.com/office/drawing/2014/main" id="{BF856456-1F07-4361-B993-386A837C20B1}"/>
              </a:ext>
            </a:extLst>
          </p:cNvPr>
          <p:cNvSpPr/>
          <p:nvPr/>
        </p:nvSpPr>
        <p:spPr bwMode="auto">
          <a:xfrm>
            <a:off x="9610799" y="5908431"/>
            <a:ext cx="2342471" cy="813288"/>
          </a:xfrm>
          <a:prstGeom prst="rect">
            <a:avLst/>
          </a:prstGeom>
          <a:noFill/>
          <a:ln>
            <a:solidFill>
              <a:schemeClr val="bg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solidFill>
                  <a:schemeClr val="accent1"/>
                </a:solidFill>
                <a:ea typeface="Segoe UI" pitchFamily="34" charset="0"/>
                <a:cs typeface="Segoe UI" pitchFamily="34" charset="0"/>
              </a:rPr>
              <a:t>Exercise 8 - Optional (20 mins)</a:t>
            </a:r>
          </a:p>
          <a:p>
            <a:pPr algn="ctr" defTabSz="932472" fontAlgn="base">
              <a:spcBef>
                <a:spcPct val="0"/>
              </a:spcBef>
              <a:spcAft>
                <a:spcPct val="0"/>
              </a:spcAft>
            </a:pPr>
            <a:r>
              <a:rPr lang="en-US" sz="1050" dirty="0">
                <a:solidFill>
                  <a:schemeClr val="accent1"/>
                </a:solidFill>
                <a:ea typeface="Segoe UI" pitchFamily="34" charset="0"/>
                <a:cs typeface="Segoe UI" pitchFamily="34" charset="0"/>
              </a:rPr>
              <a:t>Data Science with</a:t>
            </a:r>
          </a:p>
          <a:p>
            <a:pPr algn="ctr" defTabSz="932472" fontAlgn="base">
              <a:spcBef>
                <a:spcPct val="0"/>
              </a:spcBef>
              <a:spcAft>
                <a:spcPct val="0"/>
              </a:spcAft>
            </a:pPr>
            <a:r>
              <a:rPr lang="en-US" sz="1050" dirty="0">
                <a:solidFill>
                  <a:schemeClr val="accent1"/>
                </a:solidFill>
                <a:ea typeface="Segoe UI" pitchFamily="34" charset="0"/>
                <a:cs typeface="Segoe UI" pitchFamily="34" charset="0"/>
              </a:rPr>
              <a:t>Azure Synapse Spark and</a:t>
            </a:r>
          </a:p>
          <a:p>
            <a:pPr algn="ctr" defTabSz="932472" fontAlgn="base">
              <a:spcBef>
                <a:spcPct val="0"/>
              </a:spcBef>
              <a:spcAft>
                <a:spcPct val="0"/>
              </a:spcAft>
            </a:pPr>
            <a:r>
              <a:rPr lang="en-US" sz="1050" dirty="0">
                <a:solidFill>
                  <a:schemeClr val="accent1"/>
                </a:solidFill>
                <a:ea typeface="Segoe UI" pitchFamily="34" charset="0"/>
                <a:cs typeface="Segoe UI" pitchFamily="34" charset="0"/>
              </a:rPr>
              <a:t>Azure Machine Learning</a:t>
            </a:r>
          </a:p>
        </p:txBody>
      </p:sp>
      <p:cxnSp>
        <p:nvCxnSpPr>
          <p:cNvPr id="135" name="Connector: Elbow 134">
            <a:extLst>
              <a:ext uri="{FF2B5EF4-FFF2-40B4-BE49-F238E27FC236}">
                <a16:creationId xmlns:a16="http://schemas.microsoft.com/office/drawing/2014/main" id="{02C86CB6-6182-4F96-A040-18D87B03C18A}"/>
              </a:ext>
            </a:extLst>
          </p:cNvPr>
          <p:cNvCxnSpPr>
            <a:cxnSpLocks/>
            <a:stCxn id="121" idx="0"/>
            <a:endCxn id="116" idx="3"/>
          </p:cNvCxnSpPr>
          <p:nvPr/>
        </p:nvCxnSpPr>
        <p:spPr>
          <a:xfrm rot="16200000" flipV="1">
            <a:off x="10112870" y="4355882"/>
            <a:ext cx="628966" cy="709364"/>
          </a:xfrm>
          <a:prstGeom prst="bentConnector2">
            <a:avLst/>
          </a:prstGeom>
          <a:ln>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7" name="Connector: Elbow 136">
            <a:extLst>
              <a:ext uri="{FF2B5EF4-FFF2-40B4-BE49-F238E27FC236}">
                <a16:creationId xmlns:a16="http://schemas.microsoft.com/office/drawing/2014/main" id="{45C80C39-97FC-42D4-936D-A4362E872F49}"/>
              </a:ext>
            </a:extLst>
          </p:cNvPr>
          <p:cNvCxnSpPr>
            <a:cxnSpLocks/>
            <a:stCxn id="130" idx="1"/>
            <a:endCxn id="5" idx="0"/>
          </p:cNvCxnSpPr>
          <p:nvPr/>
        </p:nvCxnSpPr>
        <p:spPr>
          <a:xfrm rot="10800000">
            <a:off x="5992385" y="3493705"/>
            <a:ext cx="3618415" cy="2821370"/>
          </a:xfrm>
          <a:prstGeom prst="bentConnector4">
            <a:avLst>
              <a:gd name="adj1" fmla="val 8629"/>
              <a:gd name="adj2" fmla="val 111530"/>
            </a:avLst>
          </a:prstGeom>
          <a:ln>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7309476"/>
      </p:ext>
    </p:extLst>
  </p:cSld>
  <p:clrMapOvr>
    <a:masterClrMapping/>
  </p:clrMapOvr>
  <p:transition>
    <p:fade/>
  </p:transition>
</p:sld>
</file>

<file path=ppt/theme/theme1.xml><?xml version="1.0" encoding="utf-8"?>
<a:theme xmlns:a="http://schemas.openxmlformats.org/drawingml/2006/main" name="Azure PPT Template - 2018">
  <a:themeElements>
    <a:clrScheme name="FY 19 Azure">
      <a:dk1>
        <a:srgbClr val="000000"/>
      </a:dk1>
      <a:lt1>
        <a:srgbClr val="FFFFFF"/>
      </a:lt1>
      <a:dk2>
        <a:srgbClr val="0078D4"/>
      </a:dk2>
      <a:lt2>
        <a:srgbClr val="FFFFFF"/>
      </a:lt2>
      <a:accent1>
        <a:srgbClr val="EBEBEB"/>
      </a:accent1>
      <a:accent2>
        <a:srgbClr val="D2D2D2"/>
      </a:accent2>
      <a:accent3>
        <a:srgbClr val="757575"/>
      </a:accent3>
      <a:accent4>
        <a:srgbClr val="3C3C41"/>
      </a:accent4>
      <a:accent5>
        <a:srgbClr val="BAD80A"/>
      </a:accent5>
      <a:accent6>
        <a:srgbClr val="50E6FF"/>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2.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TotalTime>
  <Words>576</Words>
  <Application>Microsoft Office PowerPoint</Application>
  <PresentationFormat>Widescreen</PresentationFormat>
  <Paragraphs>163</Paragraphs>
  <Slides>6</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vt:i4>
      </vt:variant>
    </vt:vector>
  </HeadingPairs>
  <TitlesOfParts>
    <vt:vector size="14" baseType="lpstr">
      <vt:lpstr>Arial</vt:lpstr>
      <vt:lpstr>Calibri</vt:lpstr>
      <vt:lpstr>Segoe UI</vt:lpstr>
      <vt:lpstr>Segoe UI Semibold</vt:lpstr>
      <vt:lpstr>Segoe UI Semilight</vt:lpstr>
      <vt:lpstr>Wingdings</vt:lpstr>
      <vt:lpstr>Azure PPT Template - 2018</vt:lpstr>
      <vt:lpstr>2_Black Template</vt:lpstr>
      <vt:lpstr>Azure Synapse Analytics </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Synapse Analytics </dc:title>
  <dc:creator>Zoiner Tejada</dc:creator>
  <cp:lastModifiedBy>Ciprian Jichici</cp:lastModifiedBy>
  <cp:revision>81</cp:revision>
  <dcterms:created xsi:type="dcterms:W3CDTF">2020-03-18T15:56:09Z</dcterms:created>
  <dcterms:modified xsi:type="dcterms:W3CDTF">2022-02-09T13:21:27Z</dcterms:modified>
</cp:coreProperties>
</file>